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9" r:id="rId4"/>
    <p:sldId id="260" r:id="rId5"/>
    <p:sldId id="261" r:id="rId6"/>
    <p:sldId id="262" r:id="rId7"/>
    <p:sldId id="263" r:id="rId8"/>
    <p:sldId id="258" r:id="rId9"/>
  </p:sldIdLst>
  <p:sldSz cx="18288000" cy="10287000"/>
  <p:notesSz cx="6858000" cy="9144000"/>
  <p:embeddedFontLst>
    <p:embeddedFont>
      <p:font typeface="Cooper BT Bold" panose="020B0604020202020204" charset="0"/>
      <p:regular r:id="rId1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63" d="100"/>
          <a:sy n="63" d="100"/>
        </p:scale>
        <p:origin x="132"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E0D1"/>
        </a:solidFill>
        <a:effectLst/>
      </p:bgPr>
    </p:bg>
    <p:spTree>
      <p:nvGrpSpPr>
        <p:cNvPr id="1" name=""/>
        <p:cNvGrpSpPr/>
        <p:nvPr/>
      </p:nvGrpSpPr>
      <p:grpSpPr>
        <a:xfrm>
          <a:off x="0" y="0"/>
          <a:ext cx="0" cy="0"/>
          <a:chOff x="0" y="0"/>
          <a:chExt cx="0" cy="0"/>
        </a:xfrm>
      </p:grpSpPr>
      <p:sp>
        <p:nvSpPr>
          <p:cNvPr id="2" name="TextBox 2"/>
          <p:cNvSpPr txBox="1"/>
          <p:nvPr/>
        </p:nvSpPr>
        <p:spPr>
          <a:xfrm>
            <a:off x="2775411" y="4891802"/>
            <a:ext cx="12737178" cy="1877437"/>
          </a:xfrm>
          <a:prstGeom prst="rect">
            <a:avLst/>
          </a:prstGeom>
        </p:spPr>
        <p:txBody>
          <a:bodyPr lIns="0" tIns="0" rIns="0" bIns="0" rtlCol="0" anchor="t">
            <a:spAutoFit/>
          </a:bodyPr>
          <a:lstStyle/>
          <a:p>
            <a:pPr algn="ctr">
              <a:lnSpc>
                <a:spcPts val="15195"/>
              </a:lnSpc>
            </a:pPr>
            <a:r>
              <a:rPr lang="fa-IR" sz="10800" b="1" dirty="0">
                <a:solidFill>
                  <a:srgbClr val="331C2C"/>
                </a:solidFill>
                <a:latin typeface="Cooper BT Bold"/>
                <a:ea typeface="Cooper BT Bold"/>
                <a:cs typeface="Sultan Adan" panose="00000400000000000000" pitchFamily="2" charset="-78"/>
                <a:sym typeface="Cooper BT Bold"/>
              </a:rPr>
              <a:t>چرا به مجوز نیاز داریم؟</a:t>
            </a:r>
            <a:endParaRPr lang="en-US" sz="10800" b="1" dirty="0">
              <a:solidFill>
                <a:srgbClr val="331C2C"/>
              </a:solidFill>
              <a:latin typeface="Cooper BT Bold"/>
              <a:ea typeface="Cooper BT Bold"/>
              <a:cs typeface="Sultan Adan" panose="00000400000000000000" pitchFamily="2" charset="-78"/>
              <a:sym typeface="Cooper BT Bold"/>
            </a:endParaRPr>
          </a:p>
        </p:txBody>
      </p:sp>
      <p:sp>
        <p:nvSpPr>
          <p:cNvPr id="3" name="Freeform 3"/>
          <p:cNvSpPr/>
          <p:nvPr/>
        </p:nvSpPr>
        <p:spPr>
          <a:xfrm>
            <a:off x="-1889093" y="-2025661"/>
            <a:ext cx="4010284" cy="5327672"/>
          </a:xfrm>
          <a:custGeom>
            <a:avLst/>
            <a:gdLst/>
            <a:ahLst/>
            <a:cxnLst/>
            <a:rect l="l" t="t" r="r" b="b"/>
            <a:pathLst>
              <a:path w="4010284" h="5327672">
                <a:moveTo>
                  <a:pt x="0" y="0"/>
                </a:moveTo>
                <a:lnTo>
                  <a:pt x="4010284" y="0"/>
                </a:lnTo>
                <a:lnTo>
                  <a:pt x="4010284" y="5327672"/>
                </a:lnTo>
                <a:lnTo>
                  <a:pt x="0" y="532767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746247">
            <a:off x="-1156514" y="5381726"/>
            <a:ext cx="6088034" cy="7200900"/>
          </a:xfrm>
          <a:custGeom>
            <a:avLst/>
            <a:gdLst/>
            <a:ahLst/>
            <a:cxnLst/>
            <a:rect l="l" t="t" r="r" b="b"/>
            <a:pathLst>
              <a:path w="6088034" h="7200900">
                <a:moveTo>
                  <a:pt x="0" y="0"/>
                </a:moveTo>
                <a:lnTo>
                  <a:pt x="6088034" y="0"/>
                </a:lnTo>
                <a:lnTo>
                  <a:pt x="6088034" y="7200900"/>
                </a:lnTo>
                <a:lnTo>
                  <a:pt x="0" y="720090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5" name="Freeform 5"/>
          <p:cNvSpPr/>
          <p:nvPr/>
        </p:nvSpPr>
        <p:spPr>
          <a:xfrm rot="-10690362">
            <a:off x="12526631" y="-2276459"/>
            <a:ext cx="6088034" cy="7200900"/>
          </a:xfrm>
          <a:custGeom>
            <a:avLst/>
            <a:gdLst/>
            <a:ahLst/>
            <a:cxnLst/>
            <a:rect l="l" t="t" r="r" b="b"/>
            <a:pathLst>
              <a:path w="6088034" h="7200900">
                <a:moveTo>
                  <a:pt x="0" y="0"/>
                </a:moveTo>
                <a:lnTo>
                  <a:pt x="6088034" y="0"/>
                </a:lnTo>
                <a:lnTo>
                  <a:pt x="6088034" y="7200900"/>
                </a:lnTo>
                <a:lnTo>
                  <a:pt x="0" y="720090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6" name="Freeform 6"/>
          <p:cNvSpPr/>
          <p:nvPr/>
        </p:nvSpPr>
        <p:spPr>
          <a:xfrm rot="10659771">
            <a:off x="16282858" y="6968873"/>
            <a:ext cx="4010284" cy="5327672"/>
          </a:xfrm>
          <a:custGeom>
            <a:avLst/>
            <a:gdLst/>
            <a:ahLst/>
            <a:cxnLst/>
            <a:rect l="l" t="t" r="r" b="b"/>
            <a:pathLst>
              <a:path w="4010284" h="5327672">
                <a:moveTo>
                  <a:pt x="0" y="0"/>
                </a:moveTo>
                <a:lnTo>
                  <a:pt x="4010284" y="0"/>
                </a:lnTo>
                <a:lnTo>
                  <a:pt x="4010284" y="5327672"/>
                </a:lnTo>
                <a:lnTo>
                  <a:pt x="0" y="532767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7" name="TextBox 7"/>
          <p:cNvSpPr txBox="1"/>
          <p:nvPr/>
        </p:nvSpPr>
        <p:spPr>
          <a:xfrm>
            <a:off x="4387707" y="2196144"/>
            <a:ext cx="9512586" cy="744435"/>
          </a:xfrm>
          <a:prstGeom prst="rect">
            <a:avLst/>
          </a:prstGeom>
        </p:spPr>
        <p:txBody>
          <a:bodyPr lIns="0" tIns="0" rIns="0" bIns="0" rtlCol="0" anchor="t">
            <a:spAutoFit/>
          </a:bodyPr>
          <a:lstStyle/>
          <a:p>
            <a:pPr algn="ctr">
              <a:lnSpc>
                <a:spcPts val="6299"/>
              </a:lnSpc>
            </a:pPr>
            <a:r>
              <a:rPr lang="fa-IR" sz="3600" b="1" dirty="0">
                <a:solidFill>
                  <a:srgbClr val="331C2C"/>
                </a:solidFill>
                <a:latin typeface="Cooper BT Bold"/>
                <a:ea typeface="Cooper BT Bold"/>
                <a:cs typeface="Sultan Adan 2Line" panose="00000400000000000000" pitchFamily="2" charset="-78"/>
                <a:sym typeface="Cooper BT Bold"/>
              </a:rPr>
              <a:t>دوره آموزش اخذ مجوزات کسب و کار (مجازی و فیزیکی)</a:t>
            </a:r>
          </a:p>
        </p:txBody>
      </p:sp>
      <p:sp>
        <p:nvSpPr>
          <p:cNvPr id="8" name="TextBox 8"/>
          <p:cNvSpPr txBox="1"/>
          <p:nvPr/>
        </p:nvSpPr>
        <p:spPr>
          <a:xfrm>
            <a:off x="5702946" y="3751425"/>
            <a:ext cx="6882108" cy="543482"/>
          </a:xfrm>
          <a:prstGeom prst="rect">
            <a:avLst/>
          </a:prstGeom>
        </p:spPr>
        <p:txBody>
          <a:bodyPr lIns="0" tIns="0" rIns="0" bIns="0" rtlCol="0" anchor="t">
            <a:spAutoFit/>
          </a:bodyPr>
          <a:lstStyle/>
          <a:p>
            <a:pPr algn="ctr">
              <a:lnSpc>
                <a:spcPts val="4376"/>
              </a:lnSpc>
            </a:pPr>
            <a:r>
              <a:rPr lang="fa-IR" sz="3126" b="1" dirty="0">
                <a:solidFill>
                  <a:srgbClr val="331C2C"/>
                </a:solidFill>
                <a:latin typeface="Cooper BT Bold"/>
                <a:ea typeface="Cooper BT Bold"/>
                <a:cs typeface="Sultan Adan" panose="00000400000000000000" pitchFamily="2" charset="-78"/>
                <a:sym typeface="Cooper BT Bold"/>
              </a:rPr>
              <a:t>فصل اول : اصول اولیه مجوزها</a:t>
            </a:r>
            <a:endParaRPr lang="en-US" sz="3126" b="1" dirty="0">
              <a:solidFill>
                <a:srgbClr val="331C2C"/>
              </a:solidFill>
              <a:latin typeface="Cooper BT Bold"/>
              <a:ea typeface="Cooper BT Bold"/>
              <a:cs typeface="Sultan Adan" panose="00000400000000000000" pitchFamily="2" charset="-78"/>
              <a:sym typeface="Cooper BT 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0D1"/>
        </a:solidFill>
        <a:effectLst/>
      </p:bgPr>
    </p:bg>
    <p:spTree>
      <p:nvGrpSpPr>
        <p:cNvPr id="1" name=""/>
        <p:cNvGrpSpPr/>
        <p:nvPr/>
      </p:nvGrpSpPr>
      <p:grpSpPr>
        <a:xfrm>
          <a:off x="0" y="0"/>
          <a:ext cx="0" cy="0"/>
          <a:chOff x="0" y="0"/>
          <a:chExt cx="0" cy="0"/>
        </a:xfrm>
      </p:grpSpPr>
      <p:sp>
        <p:nvSpPr>
          <p:cNvPr id="4" name="TextBox 4"/>
          <p:cNvSpPr txBox="1"/>
          <p:nvPr/>
        </p:nvSpPr>
        <p:spPr>
          <a:xfrm>
            <a:off x="1460038" y="2810669"/>
            <a:ext cx="14847341" cy="5847755"/>
          </a:xfrm>
          <a:prstGeom prst="rect">
            <a:avLst/>
          </a:prstGeom>
        </p:spPr>
        <p:txBody>
          <a:bodyPr lIns="0" tIns="0" rIns="0" bIns="0" rtlCol="0" anchor="t">
            <a:spAutoFit/>
          </a:bodyPr>
          <a:lstStyle/>
          <a:p>
            <a:pPr algn="r" rtl="1">
              <a:lnSpc>
                <a:spcPct val="150000"/>
              </a:lnSpc>
            </a:pPr>
            <a:r>
              <a:rPr lang="fa-IR" sz="3200" b="1" dirty="0">
                <a:solidFill>
                  <a:srgbClr val="331C2C"/>
                </a:solidFill>
                <a:latin typeface="Cooper BT Bold"/>
                <a:ea typeface="Cooper BT Bold"/>
                <a:cs typeface="Sultan Adan Light" panose="00000400000000000000" pitchFamily="2" charset="-78"/>
                <a:sym typeface="Cooper BT Bold"/>
              </a:rPr>
              <a:t>مجوز کسب‌وکار به‌طور رسمی به کسب‌وکارها اجازه می‌دهد که فعالیت‌های تجاری خود را به‌طور قانونی و شفاف انجام دهند. این امر برای صاحبان کسب‌وکار اهمیت زیادی دارد زیرا بدون مجوز، کسب‌وکار ممکن است با مشکلات حقوقی و قانونی مواجه شود.</a:t>
            </a:r>
          </a:p>
          <a:p>
            <a:pPr algn="r" rtl="1">
              <a:lnSpc>
                <a:spcPct val="150000"/>
              </a:lnSpc>
            </a:pPr>
            <a:endParaRPr lang="fa-IR" sz="3200" b="1" dirty="0">
              <a:solidFill>
                <a:srgbClr val="331C2C"/>
              </a:solidFill>
              <a:latin typeface="Cooper BT Bold"/>
              <a:ea typeface="Cooper BT Bold"/>
              <a:cs typeface="Sultan Adan Light" panose="00000400000000000000" pitchFamily="2" charset="-78"/>
              <a:sym typeface="Cooper BT Bold"/>
            </a:endParaRPr>
          </a:p>
          <a:p>
            <a:pPr marL="457200" indent="-457200" algn="r" rtl="1">
              <a:lnSpc>
                <a:spcPct val="150000"/>
              </a:lnSpc>
              <a:buFont typeface="Wingdings" panose="05000000000000000000" pitchFamily="2" charset="2"/>
              <a:buChar char="v"/>
            </a:pPr>
            <a:r>
              <a:rPr lang="fa-IR" sz="3200" b="1" dirty="0">
                <a:solidFill>
                  <a:srgbClr val="331C2C"/>
                </a:solidFill>
                <a:latin typeface="Cooper BT Bold"/>
                <a:ea typeface="Cooper BT Bold"/>
                <a:cs typeface="Sultan Adan" panose="00000400000000000000" pitchFamily="2" charset="-78"/>
                <a:sym typeface="Cooper BT Bold"/>
              </a:rPr>
              <a:t>اطمینان از قانونی بودن: </a:t>
            </a:r>
            <a:r>
              <a:rPr lang="fa-IR" sz="3200" b="1" dirty="0">
                <a:solidFill>
                  <a:srgbClr val="331C2C"/>
                </a:solidFill>
                <a:latin typeface="Cooper BT Bold"/>
                <a:ea typeface="Cooper BT Bold"/>
                <a:cs typeface="Sultan Adan Light" panose="00000400000000000000" pitchFamily="2" charset="-78"/>
                <a:sym typeface="Cooper BT Bold"/>
              </a:rPr>
              <a:t>مجوز کسب‌وکار این اطمینان را می‌دهد که فعالیت شما طبق قوانین و مقررات کشور انجام می‌شود و هیچ‌گونه مشکل حقوقی در آینده ایجاد نخواهد شد.</a:t>
            </a:r>
          </a:p>
          <a:p>
            <a:pPr marL="457200" indent="-457200" algn="r" rtl="1">
              <a:lnSpc>
                <a:spcPct val="150000"/>
              </a:lnSpc>
              <a:buFont typeface="Wingdings" panose="05000000000000000000" pitchFamily="2" charset="2"/>
              <a:buChar char="v"/>
            </a:pPr>
            <a:r>
              <a:rPr lang="fa-IR" sz="3200" b="1" dirty="0">
                <a:solidFill>
                  <a:srgbClr val="331C2C"/>
                </a:solidFill>
                <a:latin typeface="Cooper BT Bold"/>
                <a:ea typeface="Cooper BT Bold"/>
                <a:cs typeface="Sultan Adan" panose="00000400000000000000" pitchFamily="2" charset="-78"/>
                <a:sym typeface="Cooper BT Bold"/>
              </a:rPr>
              <a:t>جلب اعتماد مشتریان: </a:t>
            </a:r>
            <a:r>
              <a:rPr lang="fa-IR" sz="3200" b="1" dirty="0">
                <a:solidFill>
                  <a:srgbClr val="331C2C"/>
                </a:solidFill>
                <a:latin typeface="Cooper BT Bold"/>
                <a:ea typeface="Cooper BT Bold"/>
                <a:cs typeface="Sultan Adan Light" panose="00000400000000000000" pitchFamily="2" charset="-78"/>
                <a:sym typeface="Cooper BT Bold"/>
              </a:rPr>
              <a:t>وقتی مشتریان متوجه می‌شوند که کسب‌وکار شما مجوز قانونی دارد، احساس اعتماد بیشتری به شما خواهند داشت و تمایل بیشتری به خرید از شما دارند.</a:t>
            </a:r>
            <a:endParaRPr lang="en-US" sz="3200" b="1" dirty="0">
              <a:solidFill>
                <a:srgbClr val="331C2C"/>
              </a:solidFill>
              <a:latin typeface="Cooper BT Bold"/>
              <a:ea typeface="Cooper BT Bold"/>
              <a:cs typeface="Sultan Adan Light" panose="00000400000000000000" pitchFamily="2" charset="-78"/>
              <a:sym typeface="Cooper BT Bold"/>
            </a:endParaRPr>
          </a:p>
        </p:txBody>
      </p:sp>
      <p:sp>
        <p:nvSpPr>
          <p:cNvPr id="6" name="TextBox 6"/>
          <p:cNvSpPr txBox="1"/>
          <p:nvPr/>
        </p:nvSpPr>
        <p:spPr>
          <a:xfrm>
            <a:off x="2411959" y="904875"/>
            <a:ext cx="13464081" cy="1196481"/>
          </a:xfrm>
          <a:prstGeom prst="rect">
            <a:avLst/>
          </a:prstGeom>
        </p:spPr>
        <p:txBody>
          <a:bodyPr lIns="0" tIns="0" rIns="0" bIns="0" rtlCol="0" anchor="t">
            <a:spAutoFit/>
          </a:bodyPr>
          <a:lstStyle/>
          <a:p>
            <a:pPr algn="ctr">
              <a:lnSpc>
                <a:spcPts val="9799"/>
              </a:lnSpc>
            </a:pPr>
            <a:r>
              <a:rPr lang="fa-IR" sz="6000" b="1" dirty="0">
                <a:solidFill>
                  <a:srgbClr val="331C2C"/>
                </a:solidFill>
                <a:latin typeface="Cooper BT Bold"/>
                <a:ea typeface="Cooper BT Bold"/>
                <a:cs typeface="Sultan Adan" panose="00000400000000000000" pitchFamily="2" charset="-78"/>
                <a:sym typeface="Cooper BT Bold"/>
              </a:rPr>
              <a:t>اهمیت قانونی و رسمی بودن کسب‌وکار</a:t>
            </a:r>
            <a:endParaRPr lang="en-US" sz="6000" b="1" dirty="0">
              <a:solidFill>
                <a:srgbClr val="331C2C"/>
              </a:solidFill>
              <a:latin typeface="Cooper BT Bold"/>
              <a:ea typeface="Cooper BT Bold"/>
              <a:cs typeface="Sultan Adan" panose="00000400000000000000" pitchFamily="2" charset="-78"/>
              <a:sym typeface="Cooper BT Bold"/>
            </a:endParaRPr>
          </a:p>
        </p:txBody>
      </p:sp>
      <p:sp>
        <p:nvSpPr>
          <p:cNvPr id="14" name="Freeform 14"/>
          <p:cNvSpPr/>
          <p:nvPr/>
        </p:nvSpPr>
        <p:spPr>
          <a:xfrm rot="10659771">
            <a:off x="16939064" y="7804610"/>
            <a:ext cx="3371126" cy="4478549"/>
          </a:xfrm>
          <a:custGeom>
            <a:avLst/>
            <a:gdLst/>
            <a:ahLst/>
            <a:cxnLst/>
            <a:rect l="l" t="t" r="r" b="b"/>
            <a:pathLst>
              <a:path w="3371126" h="4478549">
                <a:moveTo>
                  <a:pt x="0" y="0"/>
                </a:moveTo>
                <a:lnTo>
                  <a:pt x="3371126" y="0"/>
                </a:lnTo>
                <a:lnTo>
                  <a:pt x="3371126" y="4478549"/>
                </a:lnTo>
                <a:lnTo>
                  <a:pt x="0" y="447854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20" name="Freeform 20"/>
          <p:cNvSpPr/>
          <p:nvPr/>
        </p:nvSpPr>
        <p:spPr>
          <a:xfrm rot="-10690362">
            <a:off x="14516937" y="-1346836"/>
            <a:ext cx="4134546" cy="4890324"/>
          </a:xfrm>
          <a:custGeom>
            <a:avLst/>
            <a:gdLst/>
            <a:ahLst/>
            <a:cxnLst/>
            <a:rect l="l" t="t" r="r" b="b"/>
            <a:pathLst>
              <a:path w="4134546" h="4890324">
                <a:moveTo>
                  <a:pt x="0" y="0"/>
                </a:moveTo>
                <a:lnTo>
                  <a:pt x="4134546" y="0"/>
                </a:lnTo>
                <a:lnTo>
                  <a:pt x="4134546" y="4890323"/>
                </a:lnTo>
                <a:lnTo>
                  <a:pt x="0" y="48903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21" name="Freeform 21"/>
          <p:cNvSpPr/>
          <p:nvPr/>
        </p:nvSpPr>
        <p:spPr>
          <a:xfrm>
            <a:off x="-1889093" y="-1787536"/>
            <a:ext cx="3105152" cy="4125202"/>
          </a:xfrm>
          <a:custGeom>
            <a:avLst/>
            <a:gdLst/>
            <a:ahLst/>
            <a:cxnLst/>
            <a:rect l="l" t="t" r="r" b="b"/>
            <a:pathLst>
              <a:path w="3105152" h="4125202">
                <a:moveTo>
                  <a:pt x="0" y="0"/>
                </a:moveTo>
                <a:lnTo>
                  <a:pt x="3105152" y="0"/>
                </a:lnTo>
                <a:lnTo>
                  <a:pt x="3105152" y="4125202"/>
                </a:lnTo>
                <a:lnTo>
                  <a:pt x="0" y="412520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22" name="Freeform 22"/>
          <p:cNvSpPr/>
          <p:nvPr/>
        </p:nvSpPr>
        <p:spPr>
          <a:xfrm rot="665646">
            <a:off x="-607849" y="7151772"/>
            <a:ext cx="4135775" cy="4891777"/>
          </a:xfrm>
          <a:custGeom>
            <a:avLst/>
            <a:gdLst/>
            <a:ahLst/>
            <a:cxnLst/>
            <a:rect l="l" t="t" r="r" b="b"/>
            <a:pathLst>
              <a:path w="4135775" h="4891777">
                <a:moveTo>
                  <a:pt x="0" y="0"/>
                </a:moveTo>
                <a:lnTo>
                  <a:pt x="4135775" y="0"/>
                </a:lnTo>
                <a:lnTo>
                  <a:pt x="4135775" y="4891776"/>
                </a:lnTo>
                <a:lnTo>
                  <a:pt x="0" y="4891776"/>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DE0D1"/>
        </a:solidFill>
        <a:effectLst/>
      </p:bgPr>
    </p:bg>
    <p:spTree>
      <p:nvGrpSpPr>
        <p:cNvPr id="1" name="">
          <a:extLst>
            <a:ext uri="{FF2B5EF4-FFF2-40B4-BE49-F238E27FC236}">
              <a16:creationId xmlns:a16="http://schemas.microsoft.com/office/drawing/2014/main" id="{3891A0F8-1C1C-C3EB-F4B8-292031984709}"/>
            </a:ext>
          </a:extLst>
        </p:cNvPr>
        <p:cNvGrpSpPr/>
        <p:nvPr/>
      </p:nvGrpSpPr>
      <p:grpSpPr>
        <a:xfrm>
          <a:off x="0" y="0"/>
          <a:ext cx="0" cy="0"/>
          <a:chOff x="0" y="0"/>
          <a:chExt cx="0" cy="0"/>
        </a:xfrm>
      </p:grpSpPr>
      <p:sp>
        <p:nvSpPr>
          <p:cNvPr id="4" name="TextBox 4">
            <a:extLst>
              <a:ext uri="{FF2B5EF4-FFF2-40B4-BE49-F238E27FC236}">
                <a16:creationId xmlns:a16="http://schemas.microsoft.com/office/drawing/2014/main" id="{7498067E-03FF-A8F3-38DA-A26B05514CBC}"/>
              </a:ext>
            </a:extLst>
          </p:cNvPr>
          <p:cNvSpPr txBox="1"/>
          <p:nvPr/>
        </p:nvSpPr>
        <p:spPr>
          <a:xfrm>
            <a:off x="1460038" y="2810669"/>
            <a:ext cx="14847341" cy="5847755"/>
          </a:xfrm>
          <a:prstGeom prst="rect">
            <a:avLst/>
          </a:prstGeom>
        </p:spPr>
        <p:txBody>
          <a:bodyPr lIns="0" tIns="0" rIns="0" bIns="0" rtlCol="0" anchor="t">
            <a:spAutoFit/>
          </a:bodyPr>
          <a:lstStyle/>
          <a:p>
            <a:pPr algn="r" rtl="1">
              <a:lnSpc>
                <a:spcPct val="150000"/>
              </a:lnSpc>
            </a:pPr>
            <a:r>
              <a:rPr lang="fa-IR" sz="3200" b="1" dirty="0">
                <a:solidFill>
                  <a:srgbClr val="331C2C"/>
                </a:solidFill>
                <a:latin typeface="Cooper BT Bold"/>
                <a:ea typeface="Cooper BT Bold"/>
                <a:cs typeface="Sultan Adan Light" panose="00000400000000000000" pitchFamily="2" charset="-78"/>
                <a:sym typeface="Cooper BT Bold"/>
              </a:rPr>
              <a:t>دولت‌ها از طریق اعطای مجوز به کسب‌وکارها، می‌توانند کنترل و نظارت بهتری بر فعالیت‌های اقتصادی داشته باشند. این نظارت می‌تواند شامل:</a:t>
            </a:r>
          </a:p>
          <a:p>
            <a:pPr algn="r" rtl="1">
              <a:lnSpc>
                <a:spcPct val="150000"/>
              </a:lnSpc>
            </a:pPr>
            <a:endParaRPr lang="fa-IR" sz="3200" b="1" dirty="0">
              <a:solidFill>
                <a:srgbClr val="331C2C"/>
              </a:solidFill>
              <a:latin typeface="Cooper BT Bold"/>
              <a:ea typeface="Cooper BT Bold"/>
              <a:cs typeface="Sultan Adan Light" panose="00000400000000000000" pitchFamily="2" charset="-78"/>
              <a:sym typeface="Cooper BT Bold"/>
            </a:endParaRPr>
          </a:p>
          <a:p>
            <a:pPr marL="457200" indent="-457200" algn="r" rtl="1">
              <a:lnSpc>
                <a:spcPct val="150000"/>
              </a:lnSpc>
              <a:buFont typeface="Wingdings" panose="05000000000000000000" pitchFamily="2" charset="2"/>
              <a:buChar char="v"/>
            </a:pPr>
            <a:r>
              <a:rPr lang="fa-IR" sz="3200" b="1" dirty="0">
                <a:solidFill>
                  <a:srgbClr val="331C2C"/>
                </a:solidFill>
                <a:latin typeface="Cooper BT Bold"/>
                <a:ea typeface="Cooper BT Bold"/>
                <a:cs typeface="Sultan Adan" panose="00000400000000000000" pitchFamily="2" charset="-78"/>
                <a:sym typeface="Cooper BT Bold"/>
              </a:rPr>
              <a:t>کنترل مالیات‌ها: </a:t>
            </a:r>
            <a:r>
              <a:rPr lang="fa-IR" sz="3200" b="1" dirty="0">
                <a:solidFill>
                  <a:srgbClr val="331C2C"/>
                </a:solidFill>
                <a:latin typeface="Cooper BT Bold"/>
                <a:ea typeface="Cooper BT Bold"/>
                <a:cs typeface="Sultan Adan Light" panose="00000400000000000000" pitchFamily="2" charset="-78"/>
                <a:sym typeface="Cooper BT Bold"/>
              </a:rPr>
              <a:t>کسب‌وکارهایی که مجوز دارند موظف به پرداخت مالیات به دولت هستند، و این امکان را برای دولت فراهم می‌کند که از درآمدها به‌طور مناسب استفاده کند.</a:t>
            </a:r>
          </a:p>
          <a:p>
            <a:pPr marL="457200" indent="-457200" algn="r" rtl="1">
              <a:lnSpc>
                <a:spcPct val="150000"/>
              </a:lnSpc>
              <a:buFont typeface="Wingdings" panose="05000000000000000000" pitchFamily="2" charset="2"/>
              <a:buChar char="v"/>
            </a:pPr>
            <a:r>
              <a:rPr lang="fa-IR" sz="3200" b="1" dirty="0">
                <a:solidFill>
                  <a:srgbClr val="331C2C"/>
                </a:solidFill>
                <a:latin typeface="Cooper BT Bold"/>
                <a:ea typeface="Cooper BT Bold"/>
                <a:cs typeface="Sultan Adan" panose="00000400000000000000" pitchFamily="2" charset="-78"/>
                <a:sym typeface="Cooper BT Bold"/>
              </a:rPr>
              <a:t>حفظ امنیت عمومی: </a:t>
            </a:r>
            <a:r>
              <a:rPr lang="fa-IR" sz="3200" b="1" dirty="0">
                <a:solidFill>
                  <a:srgbClr val="331C2C"/>
                </a:solidFill>
                <a:latin typeface="Cooper BT Bold"/>
                <a:ea typeface="Cooper BT Bold"/>
                <a:cs typeface="Sultan Adan Light" panose="00000400000000000000" pitchFamily="2" charset="-78"/>
                <a:sym typeface="Cooper BT Bold"/>
              </a:rPr>
              <a:t>از طریق اعطای مجوز، دولت می‌تواند اطمینان حاصل کند که کسب‌وکارها هیچ‌گونه فعالیت غیرقانونی یا خطرناک انجام نمی‌دهند که به امنیت عمومی آسیب بزند.</a:t>
            </a:r>
            <a:endParaRPr lang="en-US" sz="3200" b="1" dirty="0">
              <a:solidFill>
                <a:srgbClr val="331C2C"/>
              </a:solidFill>
              <a:latin typeface="Cooper BT Bold"/>
              <a:ea typeface="Cooper BT Bold"/>
              <a:cs typeface="Sultan Adan Light" panose="00000400000000000000" pitchFamily="2" charset="-78"/>
              <a:sym typeface="Cooper BT Bold"/>
            </a:endParaRPr>
          </a:p>
        </p:txBody>
      </p:sp>
      <p:sp>
        <p:nvSpPr>
          <p:cNvPr id="6" name="TextBox 6">
            <a:extLst>
              <a:ext uri="{FF2B5EF4-FFF2-40B4-BE49-F238E27FC236}">
                <a16:creationId xmlns:a16="http://schemas.microsoft.com/office/drawing/2014/main" id="{630A75AA-CCC9-D893-A595-FECF5C397614}"/>
              </a:ext>
            </a:extLst>
          </p:cNvPr>
          <p:cNvSpPr txBox="1"/>
          <p:nvPr/>
        </p:nvSpPr>
        <p:spPr>
          <a:xfrm>
            <a:off x="2411959" y="904875"/>
            <a:ext cx="13464081" cy="1196481"/>
          </a:xfrm>
          <a:prstGeom prst="rect">
            <a:avLst/>
          </a:prstGeom>
        </p:spPr>
        <p:txBody>
          <a:bodyPr lIns="0" tIns="0" rIns="0" bIns="0" rtlCol="0" anchor="t">
            <a:spAutoFit/>
          </a:bodyPr>
          <a:lstStyle/>
          <a:p>
            <a:pPr algn="ctr">
              <a:lnSpc>
                <a:spcPts val="9799"/>
              </a:lnSpc>
            </a:pPr>
            <a:r>
              <a:rPr lang="fa-IR" sz="6000" b="1" dirty="0">
                <a:solidFill>
                  <a:srgbClr val="331C2C"/>
                </a:solidFill>
                <a:latin typeface="Cooper BT Bold"/>
                <a:ea typeface="Cooper BT Bold"/>
                <a:cs typeface="Sultan Adan" panose="00000400000000000000" pitchFamily="2" charset="-78"/>
                <a:sym typeface="Cooper BT Bold"/>
              </a:rPr>
              <a:t>فعالیت‌های اقتصادی تحت نظارت دولت</a:t>
            </a:r>
            <a:endParaRPr lang="en-US" sz="6000" b="1" dirty="0">
              <a:solidFill>
                <a:srgbClr val="331C2C"/>
              </a:solidFill>
              <a:latin typeface="Cooper BT Bold"/>
              <a:ea typeface="Cooper BT Bold"/>
              <a:cs typeface="Sultan Adan" panose="00000400000000000000" pitchFamily="2" charset="-78"/>
              <a:sym typeface="Cooper BT Bold"/>
            </a:endParaRPr>
          </a:p>
        </p:txBody>
      </p:sp>
      <p:sp>
        <p:nvSpPr>
          <p:cNvPr id="14" name="Freeform 14">
            <a:extLst>
              <a:ext uri="{FF2B5EF4-FFF2-40B4-BE49-F238E27FC236}">
                <a16:creationId xmlns:a16="http://schemas.microsoft.com/office/drawing/2014/main" id="{C56957F6-7FC1-8789-C948-337B8709366B}"/>
              </a:ext>
            </a:extLst>
          </p:cNvPr>
          <p:cNvSpPr/>
          <p:nvPr/>
        </p:nvSpPr>
        <p:spPr>
          <a:xfrm rot="10659771">
            <a:off x="16939064" y="7804610"/>
            <a:ext cx="3371126" cy="4478549"/>
          </a:xfrm>
          <a:custGeom>
            <a:avLst/>
            <a:gdLst/>
            <a:ahLst/>
            <a:cxnLst/>
            <a:rect l="l" t="t" r="r" b="b"/>
            <a:pathLst>
              <a:path w="3371126" h="4478549">
                <a:moveTo>
                  <a:pt x="0" y="0"/>
                </a:moveTo>
                <a:lnTo>
                  <a:pt x="3371126" y="0"/>
                </a:lnTo>
                <a:lnTo>
                  <a:pt x="3371126" y="4478549"/>
                </a:lnTo>
                <a:lnTo>
                  <a:pt x="0" y="447854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20" name="Freeform 20">
            <a:extLst>
              <a:ext uri="{FF2B5EF4-FFF2-40B4-BE49-F238E27FC236}">
                <a16:creationId xmlns:a16="http://schemas.microsoft.com/office/drawing/2014/main" id="{97AFF22A-4D87-C442-62FA-8A92F543C956}"/>
              </a:ext>
            </a:extLst>
          </p:cNvPr>
          <p:cNvSpPr/>
          <p:nvPr/>
        </p:nvSpPr>
        <p:spPr>
          <a:xfrm rot="-10690362">
            <a:off x="14516937" y="-1346836"/>
            <a:ext cx="4134546" cy="4890324"/>
          </a:xfrm>
          <a:custGeom>
            <a:avLst/>
            <a:gdLst/>
            <a:ahLst/>
            <a:cxnLst/>
            <a:rect l="l" t="t" r="r" b="b"/>
            <a:pathLst>
              <a:path w="4134546" h="4890324">
                <a:moveTo>
                  <a:pt x="0" y="0"/>
                </a:moveTo>
                <a:lnTo>
                  <a:pt x="4134546" y="0"/>
                </a:lnTo>
                <a:lnTo>
                  <a:pt x="4134546" y="4890323"/>
                </a:lnTo>
                <a:lnTo>
                  <a:pt x="0" y="48903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21" name="Freeform 21">
            <a:extLst>
              <a:ext uri="{FF2B5EF4-FFF2-40B4-BE49-F238E27FC236}">
                <a16:creationId xmlns:a16="http://schemas.microsoft.com/office/drawing/2014/main" id="{FDDDA937-BAB9-5C4A-98E2-5216845A5C9A}"/>
              </a:ext>
            </a:extLst>
          </p:cNvPr>
          <p:cNvSpPr/>
          <p:nvPr/>
        </p:nvSpPr>
        <p:spPr>
          <a:xfrm>
            <a:off x="-1889093" y="-1787536"/>
            <a:ext cx="3105152" cy="4125202"/>
          </a:xfrm>
          <a:custGeom>
            <a:avLst/>
            <a:gdLst/>
            <a:ahLst/>
            <a:cxnLst/>
            <a:rect l="l" t="t" r="r" b="b"/>
            <a:pathLst>
              <a:path w="3105152" h="4125202">
                <a:moveTo>
                  <a:pt x="0" y="0"/>
                </a:moveTo>
                <a:lnTo>
                  <a:pt x="3105152" y="0"/>
                </a:lnTo>
                <a:lnTo>
                  <a:pt x="3105152" y="4125202"/>
                </a:lnTo>
                <a:lnTo>
                  <a:pt x="0" y="412520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22" name="Freeform 22">
            <a:extLst>
              <a:ext uri="{FF2B5EF4-FFF2-40B4-BE49-F238E27FC236}">
                <a16:creationId xmlns:a16="http://schemas.microsoft.com/office/drawing/2014/main" id="{B7C47560-6422-506E-2C02-2F26FD39868F}"/>
              </a:ext>
            </a:extLst>
          </p:cNvPr>
          <p:cNvSpPr/>
          <p:nvPr/>
        </p:nvSpPr>
        <p:spPr>
          <a:xfrm rot="665646">
            <a:off x="-607849" y="7151772"/>
            <a:ext cx="4135775" cy="4891777"/>
          </a:xfrm>
          <a:custGeom>
            <a:avLst/>
            <a:gdLst/>
            <a:ahLst/>
            <a:cxnLst/>
            <a:rect l="l" t="t" r="r" b="b"/>
            <a:pathLst>
              <a:path w="4135775" h="4891777">
                <a:moveTo>
                  <a:pt x="0" y="0"/>
                </a:moveTo>
                <a:lnTo>
                  <a:pt x="4135775" y="0"/>
                </a:lnTo>
                <a:lnTo>
                  <a:pt x="4135775" y="4891776"/>
                </a:lnTo>
                <a:lnTo>
                  <a:pt x="0" y="4891776"/>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Tree>
    <p:extLst>
      <p:ext uri="{BB962C8B-B14F-4D97-AF65-F5344CB8AC3E}">
        <p14:creationId xmlns:p14="http://schemas.microsoft.com/office/powerpoint/2010/main" val="2838585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E0D1"/>
        </a:solidFill>
        <a:effectLst/>
      </p:bgPr>
    </p:bg>
    <p:spTree>
      <p:nvGrpSpPr>
        <p:cNvPr id="1" name="">
          <a:extLst>
            <a:ext uri="{FF2B5EF4-FFF2-40B4-BE49-F238E27FC236}">
              <a16:creationId xmlns:a16="http://schemas.microsoft.com/office/drawing/2014/main" id="{E5175F79-2E18-198D-C33C-1D260DADA243}"/>
            </a:ext>
          </a:extLst>
        </p:cNvPr>
        <p:cNvGrpSpPr/>
        <p:nvPr/>
      </p:nvGrpSpPr>
      <p:grpSpPr>
        <a:xfrm>
          <a:off x="0" y="0"/>
          <a:ext cx="0" cy="0"/>
          <a:chOff x="0" y="0"/>
          <a:chExt cx="0" cy="0"/>
        </a:xfrm>
      </p:grpSpPr>
      <p:sp>
        <p:nvSpPr>
          <p:cNvPr id="4" name="TextBox 4">
            <a:extLst>
              <a:ext uri="{FF2B5EF4-FFF2-40B4-BE49-F238E27FC236}">
                <a16:creationId xmlns:a16="http://schemas.microsoft.com/office/drawing/2014/main" id="{0E844556-BAB9-260D-BA04-11C6DFB8340D}"/>
              </a:ext>
            </a:extLst>
          </p:cNvPr>
          <p:cNvSpPr txBox="1"/>
          <p:nvPr/>
        </p:nvSpPr>
        <p:spPr>
          <a:xfrm>
            <a:off x="1460038" y="2810669"/>
            <a:ext cx="14847341" cy="5847755"/>
          </a:xfrm>
          <a:prstGeom prst="rect">
            <a:avLst/>
          </a:prstGeom>
        </p:spPr>
        <p:txBody>
          <a:bodyPr lIns="0" tIns="0" rIns="0" bIns="0" rtlCol="0" anchor="t">
            <a:spAutoFit/>
          </a:bodyPr>
          <a:lstStyle/>
          <a:p>
            <a:pPr algn="r" rtl="1">
              <a:lnSpc>
                <a:spcPct val="150000"/>
              </a:lnSpc>
            </a:pPr>
            <a:r>
              <a:rPr lang="fa-IR" sz="3200" b="1" dirty="0">
                <a:solidFill>
                  <a:srgbClr val="331C2C"/>
                </a:solidFill>
                <a:latin typeface="Cooper BT Bold"/>
                <a:ea typeface="Cooper BT Bold"/>
                <a:cs typeface="Sultan Adan Light" panose="00000400000000000000" pitchFamily="2" charset="-78"/>
                <a:sym typeface="Cooper BT Bold"/>
              </a:rPr>
              <a:t>در بسیاری از صنایع، کسب‌وکارها باید مقررات خاصی را رعایت کنند که در صورت نداشتن مجوز، امکان نظارت بر این مقررات وجود ندارد. به‌عنوان مثال:</a:t>
            </a:r>
          </a:p>
          <a:p>
            <a:pPr algn="r" rtl="1">
              <a:lnSpc>
                <a:spcPct val="150000"/>
              </a:lnSpc>
            </a:pPr>
            <a:endParaRPr lang="fa-IR" sz="3200" b="1" dirty="0">
              <a:solidFill>
                <a:srgbClr val="331C2C"/>
              </a:solidFill>
              <a:latin typeface="Cooper BT Bold"/>
              <a:ea typeface="Cooper BT Bold"/>
              <a:cs typeface="Sultan Adan Light" panose="00000400000000000000" pitchFamily="2" charset="-78"/>
              <a:sym typeface="Cooper BT Bold"/>
            </a:endParaRPr>
          </a:p>
          <a:p>
            <a:pPr marL="457200" indent="-457200" algn="r" rtl="1">
              <a:lnSpc>
                <a:spcPct val="150000"/>
              </a:lnSpc>
              <a:buFont typeface="Wingdings" panose="05000000000000000000" pitchFamily="2" charset="2"/>
              <a:buChar char="v"/>
            </a:pPr>
            <a:r>
              <a:rPr lang="fa-IR" sz="3200" b="1" dirty="0">
                <a:solidFill>
                  <a:srgbClr val="331C2C"/>
                </a:solidFill>
                <a:latin typeface="Cooper BT Bold"/>
                <a:ea typeface="Cooper BT Bold"/>
                <a:cs typeface="Sultan Adan" panose="00000400000000000000" pitchFamily="2" charset="-78"/>
                <a:sym typeface="Cooper BT Bold"/>
              </a:rPr>
              <a:t>صنایع بهداشتی و دارویی: </a:t>
            </a:r>
            <a:r>
              <a:rPr lang="fa-IR" sz="3200" b="1" dirty="0">
                <a:solidFill>
                  <a:srgbClr val="331C2C"/>
                </a:solidFill>
                <a:latin typeface="Cooper BT Bold"/>
                <a:ea typeface="Cooper BT Bold"/>
                <a:cs typeface="Sultan Adan Light" panose="00000400000000000000" pitchFamily="2" charset="-78"/>
                <a:sym typeface="Cooper BT Bold"/>
              </a:rPr>
              <a:t>برای راه‌اندازی یک داروخانه یا فروش محصولات بهداشتی، نیاز به مجوزهای بهداشتی است که نشان‌دهنده رعایت اصول سلامت و ایمنی باشد.</a:t>
            </a:r>
          </a:p>
          <a:p>
            <a:pPr marL="457200" indent="-457200" algn="r" rtl="1">
              <a:lnSpc>
                <a:spcPct val="150000"/>
              </a:lnSpc>
              <a:buFont typeface="Wingdings" panose="05000000000000000000" pitchFamily="2" charset="2"/>
              <a:buChar char="v"/>
            </a:pPr>
            <a:r>
              <a:rPr lang="fa-IR" sz="3200" b="1" dirty="0">
                <a:solidFill>
                  <a:srgbClr val="331C2C"/>
                </a:solidFill>
                <a:latin typeface="Cooper BT Bold"/>
                <a:ea typeface="Cooper BT Bold"/>
                <a:cs typeface="Sultan Adan" panose="00000400000000000000" pitchFamily="2" charset="-78"/>
                <a:sym typeface="Cooper BT Bold"/>
              </a:rPr>
              <a:t>صنایع غذایی: </a:t>
            </a:r>
            <a:r>
              <a:rPr lang="fa-IR" sz="3200" b="1" dirty="0">
                <a:solidFill>
                  <a:srgbClr val="331C2C"/>
                </a:solidFill>
                <a:latin typeface="Cooper BT Bold"/>
                <a:ea typeface="Cooper BT Bold"/>
                <a:cs typeface="Sultan Adan Light" panose="00000400000000000000" pitchFamily="2" charset="-78"/>
                <a:sym typeface="Cooper BT Bold"/>
              </a:rPr>
              <a:t>برای تولید یا فروش محصولات غذایی، باید مجوزهایی از وزارت بهداشت و سازمان استاندارد اخذ شود تا اطمینان حاصل شود که محصولات از نظر کیفیت و سلامت مشکلی ندارند.</a:t>
            </a:r>
            <a:endParaRPr lang="en-US" sz="3200" b="1" dirty="0">
              <a:solidFill>
                <a:srgbClr val="331C2C"/>
              </a:solidFill>
              <a:latin typeface="Cooper BT Bold"/>
              <a:ea typeface="Cooper BT Bold"/>
              <a:cs typeface="Sultan Adan Light" panose="00000400000000000000" pitchFamily="2" charset="-78"/>
              <a:sym typeface="Cooper BT Bold"/>
            </a:endParaRPr>
          </a:p>
        </p:txBody>
      </p:sp>
      <p:sp>
        <p:nvSpPr>
          <p:cNvPr id="6" name="TextBox 6">
            <a:extLst>
              <a:ext uri="{FF2B5EF4-FFF2-40B4-BE49-F238E27FC236}">
                <a16:creationId xmlns:a16="http://schemas.microsoft.com/office/drawing/2014/main" id="{D6B4BA65-A85A-8022-F0DC-25EDC905B79D}"/>
              </a:ext>
            </a:extLst>
          </p:cNvPr>
          <p:cNvSpPr txBox="1"/>
          <p:nvPr/>
        </p:nvSpPr>
        <p:spPr>
          <a:xfrm>
            <a:off x="2411959" y="904875"/>
            <a:ext cx="13464081" cy="1196481"/>
          </a:xfrm>
          <a:prstGeom prst="rect">
            <a:avLst/>
          </a:prstGeom>
        </p:spPr>
        <p:txBody>
          <a:bodyPr lIns="0" tIns="0" rIns="0" bIns="0" rtlCol="0" anchor="t">
            <a:spAutoFit/>
          </a:bodyPr>
          <a:lstStyle/>
          <a:p>
            <a:pPr algn="ctr">
              <a:lnSpc>
                <a:spcPts val="9799"/>
              </a:lnSpc>
            </a:pPr>
            <a:r>
              <a:rPr lang="fa-IR" sz="6000" b="1" dirty="0">
                <a:solidFill>
                  <a:srgbClr val="331C2C"/>
                </a:solidFill>
                <a:latin typeface="Cooper BT Bold"/>
                <a:ea typeface="Cooper BT Bold"/>
                <a:cs typeface="Sultan Adan" panose="00000400000000000000" pitchFamily="2" charset="-78"/>
                <a:sym typeface="Cooper BT Bold"/>
              </a:rPr>
              <a:t>فعالیت‌های تجاری در چارچوب قوانین خاص</a:t>
            </a:r>
            <a:endParaRPr lang="en-US" sz="6000" b="1" dirty="0">
              <a:solidFill>
                <a:srgbClr val="331C2C"/>
              </a:solidFill>
              <a:latin typeface="Cooper BT Bold"/>
              <a:ea typeface="Cooper BT Bold"/>
              <a:cs typeface="Sultan Adan" panose="00000400000000000000" pitchFamily="2" charset="-78"/>
              <a:sym typeface="Cooper BT Bold"/>
            </a:endParaRPr>
          </a:p>
        </p:txBody>
      </p:sp>
      <p:sp>
        <p:nvSpPr>
          <p:cNvPr id="14" name="Freeform 14">
            <a:extLst>
              <a:ext uri="{FF2B5EF4-FFF2-40B4-BE49-F238E27FC236}">
                <a16:creationId xmlns:a16="http://schemas.microsoft.com/office/drawing/2014/main" id="{AD7A570F-A934-FB27-FE15-C9479F44A3E9}"/>
              </a:ext>
            </a:extLst>
          </p:cNvPr>
          <p:cNvSpPr/>
          <p:nvPr/>
        </p:nvSpPr>
        <p:spPr>
          <a:xfrm rot="10659771">
            <a:off x="16939064" y="7804610"/>
            <a:ext cx="3371126" cy="4478549"/>
          </a:xfrm>
          <a:custGeom>
            <a:avLst/>
            <a:gdLst/>
            <a:ahLst/>
            <a:cxnLst/>
            <a:rect l="l" t="t" r="r" b="b"/>
            <a:pathLst>
              <a:path w="3371126" h="4478549">
                <a:moveTo>
                  <a:pt x="0" y="0"/>
                </a:moveTo>
                <a:lnTo>
                  <a:pt x="3371126" y="0"/>
                </a:lnTo>
                <a:lnTo>
                  <a:pt x="3371126" y="4478549"/>
                </a:lnTo>
                <a:lnTo>
                  <a:pt x="0" y="447854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20" name="Freeform 20">
            <a:extLst>
              <a:ext uri="{FF2B5EF4-FFF2-40B4-BE49-F238E27FC236}">
                <a16:creationId xmlns:a16="http://schemas.microsoft.com/office/drawing/2014/main" id="{08D53866-10D4-7EE1-EFBC-DC4271D0E309}"/>
              </a:ext>
            </a:extLst>
          </p:cNvPr>
          <p:cNvSpPr/>
          <p:nvPr/>
        </p:nvSpPr>
        <p:spPr>
          <a:xfrm rot="-10690362">
            <a:off x="14516937" y="-1346836"/>
            <a:ext cx="4134546" cy="4890324"/>
          </a:xfrm>
          <a:custGeom>
            <a:avLst/>
            <a:gdLst/>
            <a:ahLst/>
            <a:cxnLst/>
            <a:rect l="l" t="t" r="r" b="b"/>
            <a:pathLst>
              <a:path w="4134546" h="4890324">
                <a:moveTo>
                  <a:pt x="0" y="0"/>
                </a:moveTo>
                <a:lnTo>
                  <a:pt x="4134546" y="0"/>
                </a:lnTo>
                <a:lnTo>
                  <a:pt x="4134546" y="4890323"/>
                </a:lnTo>
                <a:lnTo>
                  <a:pt x="0" y="48903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21" name="Freeform 21">
            <a:extLst>
              <a:ext uri="{FF2B5EF4-FFF2-40B4-BE49-F238E27FC236}">
                <a16:creationId xmlns:a16="http://schemas.microsoft.com/office/drawing/2014/main" id="{1C3C1D29-5316-FF1E-508C-925590385824}"/>
              </a:ext>
            </a:extLst>
          </p:cNvPr>
          <p:cNvSpPr/>
          <p:nvPr/>
        </p:nvSpPr>
        <p:spPr>
          <a:xfrm>
            <a:off x="-1889093" y="-1787536"/>
            <a:ext cx="3105152" cy="4125202"/>
          </a:xfrm>
          <a:custGeom>
            <a:avLst/>
            <a:gdLst/>
            <a:ahLst/>
            <a:cxnLst/>
            <a:rect l="l" t="t" r="r" b="b"/>
            <a:pathLst>
              <a:path w="3105152" h="4125202">
                <a:moveTo>
                  <a:pt x="0" y="0"/>
                </a:moveTo>
                <a:lnTo>
                  <a:pt x="3105152" y="0"/>
                </a:lnTo>
                <a:lnTo>
                  <a:pt x="3105152" y="4125202"/>
                </a:lnTo>
                <a:lnTo>
                  <a:pt x="0" y="412520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22" name="Freeform 22">
            <a:extLst>
              <a:ext uri="{FF2B5EF4-FFF2-40B4-BE49-F238E27FC236}">
                <a16:creationId xmlns:a16="http://schemas.microsoft.com/office/drawing/2014/main" id="{966DA33D-A620-05A4-E6EB-BE09E601F7CA}"/>
              </a:ext>
            </a:extLst>
          </p:cNvPr>
          <p:cNvSpPr/>
          <p:nvPr/>
        </p:nvSpPr>
        <p:spPr>
          <a:xfrm rot="665646">
            <a:off x="-607849" y="7151772"/>
            <a:ext cx="4135775" cy="4891777"/>
          </a:xfrm>
          <a:custGeom>
            <a:avLst/>
            <a:gdLst/>
            <a:ahLst/>
            <a:cxnLst/>
            <a:rect l="l" t="t" r="r" b="b"/>
            <a:pathLst>
              <a:path w="4135775" h="4891777">
                <a:moveTo>
                  <a:pt x="0" y="0"/>
                </a:moveTo>
                <a:lnTo>
                  <a:pt x="4135775" y="0"/>
                </a:lnTo>
                <a:lnTo>
                  <a:pt x="4135775" y="4891776"/>
                </a:lnTo>
                <a:lnTo>
                  <a:pt x="0" y="4891776"/>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Tree>
    <p:extLst>
      <p:ext uri="{BB962C8B-B14F-4D97-AF65-F5344CB8AC3E}">
        <p14:creationId xmlns:p14="http://schemas.microsoft.com/office/powerpoint/2010/main" val="1006076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E0D1"/>
        </a:solidFill>
        <a:effectLst/>
      </p:bgPr>
    </p:bg>
    <p:spTree>
      <p:nvGrpSpPr>
        <p:cNvPr id="1" name="">
          <a:extLst>
            <a:ext uri="{FF2B5EF4-FFF2-40B4-BE49-F238E27FC236}">
              <a16:creationId xmlns:a16="http://schemas.microsoft.com/office/drawing/2014/main" id="{EC5BC37F-663E-1467-B4C2-11ED04E8AD2D}"/>
            </a:ext>
          </a:extLst>
        </p:cNvPr>
        <p:cNvGrpSpPr/>
        <p:nvPr/>
      </p:nvGrpSpPr>
      <p:grpSpPr>
        <a:xfrm>
          <a:off x="0" y="0"/>
          <a:ext cx="0" cy="0"/>
          <a:chOff x="0" y="0"/>
          <a:chExt cx="0" cy="0"/>
        </a:xfrm>
      </p:grpSpPr>
      <p:sp>
        <p:nvSpPr>
          <p:cNvPr id="4" name="TextBox 4">
            <a:extLst>
              <a:ext uri="{FF2B5EF4-FFF2-40B4-BE49-F238E27FC236}">
                <a16:creationId xmlns:a16="http://schemas.microsoft.com/office/drawing/2014/main" id="{355BDB0F-5D91-22AB-FAE6-8F05BEEB6554}"/>
              </a:ext>
            </a:extLst>
          </p:cNvPr>
          <p:cNvSpPr txBox="1"/>
          <p:nvPr/>
        </p:nvSpPr>
        <p:spPr>
          <a:xfrm>
            <a:off x="1460038" y="2810669"/>
            <a:ext cx="14847341" cy="5109091"/>
          </a:xfrm>
          <a:prstGeom prst="rect">
            <a:avLst/>
          </a:prstGeom>
        </p:spPr>
        <p:txBody>
          <a:bodyPr lIns="0" tIns="0" rIns="0" bIns="0" rtlCol="0" anchor="t">
            <a:spAutoFit/>
          </a:bodyPr>
          <a:lstStyle/>
          <a:p>
            <a:pPr algn="r" rtl="1">
              <a:lnSpc>
                <a:spcPct val="150000"/>
              </a:lnSpc>
            </a:pPr>
            <a:r>
              <a:rPr lang="fa-IR" sz="3200" b="1" dirty="0">
                <a:solidFill>
                  <a:srgbClr val="331C2C"/>
                </a:solidFill>
                <a:latin typeface="Cooper BT Bold"/>
                <a:ea typeface="Cooper BT Bold"/>
                <a:cs typeface="Sultan Adan Light" panose="00000400000000000000" pitchFamily="2" charset="-78"/>
                <a:sym typeface="Cooper BT Bold"/>
              </a:rPr>
              <a:t>داشتن مجوز کسب‌وکار علاوه بر رعایت قوانین، به صاحبان کسب‌وکار این امکان را می‌دهد که از مزایای دولتی و پشتیبانی‌های قانونی بهره‌مند شوند:</a:t>
            </a:r>
          </a:p>
          <a:p>
            <a:pPr algn="r" rtl="1">
              <a:lnSpc>
                <a:spcPct val="150000"/>
              </a:lnSpc>
            </a:pPr>
            <a:endParaRPr lang="fa-IR" sz="3200" b="1" dirty="0">
              <a:solidFill>
                <a:srgbClr val="331C2C"/>
              </a:solidFill>
              <a:latin typeface="Cooper BT Bold"/>
              <a:ea typeface="Cooper BT Bold"/>
              <a:cs typeface="Sultan Adan Light" panose="00000400000000000000" pitchFamily="2" charset="-78"/>
              <a:sym typeface="Cooper BT Bold"/>
            </a:endParaRPr>
          </a:p>
          <a:p>
            <a:pPr marL="457200" indent="-457200" algn="r" rtl="1">
              <a:lnSpc>
                <a:spcPct val="150000"/>
              </a:lnSpc>
              <a:buFont typeface="Wingdings" panose="05000000000000000000" pitchFamily="2" charset="2"/>
              <a:buChar char="v"/>
            </a:pPr>
            <a:r>
              <a:rPr lang="fa-IR" sz="3200" b="1" dirty="0">
                <a:solidFill>
                  <a:srgbClr val="331C2C"/>
                </a:solidFill>
                <a:latin typeface="Cooper BT Bold"/>
                <a:ea typeface="Cooper BT Bold"/>
                <a:cs typeface="Sultan Adan" panose="00000400000000000000" pitchFamily="2" charset="-78"/>
                <a:sym typeface="Cooper BT Bold"/>
              </a:rPr>
              <a:t>دریافت وام‌های دولتی: </a:t>
            </a:r>
            <a:r>
              <a:rPr lang="fa-IR" sz="3200" b="1" dirty="0">
                <a:solidFill>
                  <a:srgbClr val="331C2C"/>
                </a:solidFill>
                <a:latin typeface="Cooper BT Bold"/>
                <a:ea typeface="Cooper BT Bold"/>
                <a:cs typeface="Sultan Adan Light" panose="00000400000000000000" pitchFamily="2" charset="-78"/>
                <a:sym typeface="Cooper BT Bold"/>
              </a:rPr>
              <a:t>بسیاری از کسب‌وکارهای دارای مجوز می‌توانند از وام‌های کم‌بهره یا تسهیلات دولتی برای گسترش و توسعه استفاده کنند.</a:t>
            </a:r>
          </a:p>
          <a:p>
            <a:pPr marL="457200" indent="-457200" algn="r" rtl="1">
              <a:lnSpc>
                <a:spcPct val="150000"/>
              </a:lnSpc>
              <a:buFont typeface="Wingdings" panose="05000000000000000000" pitchFamily="2" charset="2"/>
              <a:buChar char="v"/>
            </a:pPr>
            <a:r>
              <a:rPr lang="fa-IR" sz="3200" b="1" dirty="0">
                <a:solidFill>
                  <a:srgbClr val="331C2C"/>
                </a:solidFill>
                <a:latin typeface="Cooper BT Bold"/>
                <a:ea typeface="Cooper BT Bold"/>
                <a:cs typeface="Sultan Adan" panose="00000400000000000000" pitchFamily="2" charset="-78"/>
                <a:sym typeface="Cooper BT Bold"/>
              </a:rPr>
              <a:t>پشتیبانی‌های قانونی: </a:t>
            </a:r>
            <a:r>
              <a:rPr lang="fa-IR" sz="3200" b="1" dirty="0">
                <a:solidFill>
                  <a:srgbClr val="331C2C"/>
                </a:solidFill>
                <a:latin typeface="Cooper BT Bold"/>
                <a:ea typeface="Cooper BT Bold"/>
                <a:cs typeface="Sultan Adan Light" panose="00000400000000000000" pitchFamily="2" charset="-78"/>
                <a:sym typeface="Cooper BT Bold"/>
              </a:rPr>
              <a:t>با داشتن مجوز، کسب‌وکارها می‌توانند از حمایت‌های حقوقی و کمک‌های دولتی در صورت بروز مشکلات قانونی بهره‌مند شوند.</a:t>
            </a:r>
            <a:endParaRPr lang="en-US" sz="3200" b="1" dirty="0">
              <a:solidFill>
                <a:srgbClr val="331C2C"/>
              </a:solidFill>
              <a:latin typeface="Cooper BT Bold"/>
              <a:ea typeface="Cooper BT Bold"/>
              <a:cs typeface="Sultan Adan Light" panose="00000400000000000000" pitchFamily="2" charset="-78"/>
              <a:sym typeface="Cooper BT Bold"/>
            </a:endParaRPr>
          </a:p>
        </p:txBody>
      </p:sp>
      <p:sp>
        <p:nvSpPr>
          <p:cNvPr id="6" name="TextBox 6">
            <a:extLst>
              <a:ext uri="{FF2B5EF4-FFF2-40B4-BE49-F238E27FC236}">
                <a16:creationId xmlns:a16="http://schemas.microsoft.com/office/drawing/2014/main" id="{7720629F-3A7A-1CAA-0583-6E4F3055DF5E}"/>
              </a:ext>
            </a:extLst>
          </p:cNvPr>
          <p:cNvSpPr txBox="1"/>
          <p:nvPr/>
        </p:nvSpPr>
        <p:spPr>
          <a:xfrm>
            <a:off x="2411959" y="904875"/>
            <a:ext cx="13464081" cy="1196481"/>
          </a:xfrm>
          <a:prstGeom prst="rect">
            <a:avLst/>
          </a:prstGeom>
        </p:spPr>
        <p:txBody>
          <a:bodyPr lIns="0" tIns="0" rIns="0" bIns="0" rtlCol="0" anchor="t">
            <a:spAutoFit/>
          </a:bodyPr>
          <a:lstStyle/>
          <a:p>
            <a:pPr algn="ctr">
              <a:lnSpc>
                <a:spcPts val="9799"/>
              </a:lnSpc>
            </a:pPr>
            <a:r>
              <a:rPr lang="fa-IR" sz="6000" b="1" dirty="0">
                <a:solidFill>
                  <a:srgbClr val="331C2C"/>
                </a:solidFill>
                <a:latin typeface="Cooper BT Bold"/>
                <a:ea typeface="Cooper BT Bold"/>
                <a:cs typeface="Sultan Adan" panose="00000400000000000000" pitchFamily="2" charset="-78"/>
                <a:sym typeface="Cooper BT Bold"/>
              </a:rPr>
              <a:t>استفاده از مزایای قانونی و دولتی</a:t>
            </a:r>
            <a:endParaRPr lang="en-US" sz="6000" b="1" dirty="0">
              <a:solidFill>
                <a:srgbClr val="331C2C"/>
              </a:solidFill>
              <a:latin typeface="Cooper BT Bold"/>
              <a:ea typeface="Cooper BT Bold"/>
              <a:cs typeface="Sultan Adan" panose="00000400000000000000" pitchFamily="2" charset="-78"/>
              <a:sym typeface="Cooper BT Bold"/>
            </a:endParaRPr>
          </a:p>
        </p:txBody>
      </p:sp>
      <p:sp>
        <p:nvSpPr>
          <p:cNvPr id="14" name="Freeform 14">
            <a:extLst>
              <a:ext uri="{FF2B5EF4-FFF2-40B4-BE49-F238E27FC236}">
                <a16:creationId xmlns:a16="http://schemas.microsoft.com/office/drawing/2014/main" id="{69A4A34D-C279-11CA-B5DA-D1B42324C15B}"/>
              </a:ext>
            </a:extLst>
          </p:cNvPr>
          <p:cNvSpPr/>
          <p:nvPr/>
        </p:nvSpPr>
        <p:spPr>
          <a:xfrm rot="10659771">
            <a:off x="16939064" y="7804610"/>
            <a:ext cx="3371126" cy="4478549"/>
          </a:xfrm>
          <a:custGeom>
            <a:avLst/>
            <a:gdLst/>
            <a:ahLst/>
            <a:cxnLst/>
            <a:rect l="l" t="t" r="r" b="b"/>
            <a:pathLst>
              <a:path w="3371126" h="4478549">
                <a:moveTo>
                  <a:pt x="0" y="0"/>
                </a:moveTo>
                <a:lnTo>
                  <a:pt x="3371126" y="0"/>
                </a:lnTo>
                <a:lnTo>
                  <a:pt x="3371126" y="4478549"/>
                </a:lnTo>
                <a:lnTo>
                  <a:pt x="0" y="447854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20" name="Freeform 20">
            <a:extLst>
              <a:ext uri="{FF2B5EF4-FFF2-40B4-BE49-F238E27FC236}">
                <a16:creationId xmlns:a16="http://schemas.microsoft.com/office/drawing/2014/main" id="{8F8CB7E1-1B3B-80AA-2923-FDC59870CD5D}"/>
              </a:ext>
            </a:extLst>
          </p:cNvPr>
          <p:cNvSpPr/>
          <p:nvPr/>
        </p:nvSpPr>
        <p:spPr>
          <a:xfrm rot="-10690362">
            <a:off x="14516937" y="-1346836"/>
            <a:ext cx="4134546" cy="4890324"/>
          </a:xfrm>
          <a:custGeom>
            <a:avLst/>
            <a:gdLst/>
            <a:ahLst/>
            <a:cxnLst/>
            <a:rect l="l" t="t" r="r" b="b"/>
            <a:pathLst>
              <a:path w="4134546" h="4890324">
                <a:moveTo>
                  <a:pt x="0" y="0"/>
                </a:moveTo>
                <a:lnTo>
                  <a:pt x="4134546" y="0"/>
                </a:lnTo>
                <a:lnTo>
                  <a:pt x="4134546" y="4890323"/>
                </a:lnTo>
                <a:lnTo>
                  <a:pt x="0" y="48903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21" name="Freeform 21">
            <a:extLst>
              <a:ext uri="{FF2B5EF4-FFF2-40B4-BE49-F238E27FC236}">
                <a16:creationId xmlns:a16="http://schemas.microsoft.com/office/drawing/2014/main" id="{652A3F99-154D-FAA7-627F-B4A9F80226BC}"/>
              </a:ext>
            </a:extLst>
          </p:cNvPr>
          <p:cNvSpPr/>
          <p:nvPr/>
        </p:nvSpPr>
        <p:spPr>
          <a:xfrm>
            <a:off x="-1889093" y="-1787536"/>
            <a:ext cx="3105152" cy="4125202"/>
          </a:xfrm>
          <a:custGeom>
            <a:avLst/>
            <a:gdLst/>
            <a:ahLst/>
            <a:cxnLst/>
            <a:rect l="l" t="t" r="r" b="b"/>
            <a:pathLst>
              <a:path w="3105152" h="4125202">
                <a:moveTo>
                  <a:pt x="0" y="0"/>
                </a:moveTo>
                <a:lnTo>
                  <a:pt x="3105152" y="0"/>
                </a:lnTo>
                <a:lnTo>
                  <a:pt x="3105152" y="4125202"/>
                </a:lnTo>
                <a:lnTo>
                  <a:pt x="0" y="412520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22" name="Freeform 22">
            <a:extLst>
              <a:ext uri="{FF2B5EF4-FFF2-40B4-BE49-F238E27FC236}">
                <a16:creationId xmlns:a16="http://schemas.microsoft.com/office/drawing/2014/main" id="{917FC9DA-32D8-59D7-E35D-8BCF58BD384E}"/>
              </a:ext>
            </a:extLst>
          </p:cNvPr>
          <p:cNvSpPr/>
          <p:nvPr/>
        </p:nvSpPr>
        <p:spPr>
          <a:xfrm rot="665646">
            <a:off x="-607849" y="7151772"/>
            <a:ext cx="4135775" cy="4891777"/>
          </a:xfrm>
          <a:custGeom>
            <a:avLst/>
            <a:gdLst/>
            <a:ahLst/>
            <a:cxnLst/>
            <a:rect l="l" t="t" r="r" b="b"/>
            <a:pathLst>
              <a:path w="4135775" h="4891777">
                <a:moveTo>
                  <a:pt x="0" y="0"/>
                </a:moveTo>
                <a:lnTo>
                  <a:pt x="4135775" y="0"/>
                </a:lnTo>
                <a:lnTo>
                  <a:pt x="4135775" y="4891776"/>
                </a:lnTo>
                <a:lnTo>
                  <a:pt x="0" y="4891776"/>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Tree>
    <p:extLst>
      <p:ext uri="{BB962C8B-B14F-4D97-AF65-F5344CB8AC3E}">
        <p14:creationId xmlns:p14="http://schemas.microsoft.com/office/powerpoint/2010/main" val="604453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0D1"/>
        </a:solidFill>
        <a:effectLst/>
      </p:bgPr>
    </p:bg>
    <p:spTree>
      <p:nvGrpSpPr>
        <p:cNvPr id="1" name="">
          <a:extLst>
            <a:ext uri="{FF2B5EF4-FFF2-40B4-BE49-F238E27FC236}">
              <a16:creationId xmlns:a16="http://schemas.microsoft.com/office/drawing/2014/main" id="{0A546747-A774-1D32-423D-148739A1141C}"/>
            </a:ext>
          </a:extLst>
        </p:cNvPr>
        <p:cNvGrpSpPr/>
        <p:nvPr/>
      </p:nvGrpSpPr>
      <p:grpSpPr>
        <a:xfrm>
          <a:off x="0" y="0"/>
          <a:ext cx="0" cy="0"/>
          <a:chOff x="0" y="0"/>
          <a:chExt cx="0" cy="0"/>
        </a:xfrm>
      </p:grpSpPr>
      <p:sp>
        <p:nvSpPr>
          <p:cNvPr id="4" name="TextBox 4">
            <a:extLst>
              <a:ext uri="{FF2B5EF4-FFF2-40B4-BE49-F238E27FC236}">
                <a16:creationId xmlns:a16="http://schemas.microsoft.com/office/drawing/2014/main" id="{B6EFB6CA-19AC-112D-52C5-8D025A0BC81B}"/>
              </a:ext>
            </a:extLst>
          </p:cNvPr>
          <p:cNvSpPr txBox="1"/>
          <p:nvPr/>
        </p:nvSpPr>
        <p:spPr>
          <a:xfrm>
            <a:off x="1460038" y="2810669"/>
            <a:ext cx="14847341" cy="5109091"/>
          </a:xfrm>
          <a:prstGeom prst="rect">
            <a:avLst/>
          </a:prstGeom>
        </p:spPr>
        <p:txBody>
          <a:bodyPr lIns="0" tIns="0" rIns="0" bIns="0" rtlCol="0" anchor="t">
            <a:spAutoFit/>
          </a:bodyPr>
          <a:lstStyle/>
          <a:p>
            <a:pPr algn="r" rtl="1">
              <a:lnSpc>
                <a:spcPct val="150000"/>
              </a:lnSpc>
            </a:pPr>
            <a:r>
              <a:rPr lang="fa-IR" sz="3200" b="1" dirty="0">
                <a:solidFill>
                  <a:srgbClr val="331C2C"/>
                </a:solidFill>
                <a:latin typeface="Cooper BT Bold"/>
                <a:ea typeface="Cooper BT Bold"/>
                <a:cs typeface="Sultan Adan Light" panose="00000400000000000000" pitchFamily="2" charset="-78"/>
                <a:sym typeface="Cooper BT Bold"/>
              </a:rPr>
              <a:t>داشتن مجوز کسب‌وکار به شما این امکان را می‌دهد که به‌طور رسمی تبلیغات خود را انجام دهید. تبلیغات در رسانه‌های رسمی یا فضاهای مجازی نیازمند اثبات رسمیت کسب‌وکار شما است و برای این کار باید مجوز قانونی داشته باشید.</a:t>
            </a:r>
          </a:p>
          <a:p>
            <a:pPr algn="r" rtl="1">
              <a:lnSpc>
                <a:spcPct val="150000"/>
              </a:lnSpc>
            </a:pPr>
            <a:endParaRPr lang="fa-IR" sz="3200" b="1" dirty="0">
              <a:solidFill>
                <a:srgbClr val="331C2C"/>
              </a:solidFill>
              <a:latin typeface="Cooper BT Bold"/>
              <a:ea typeface="Cooper BT Bold"/>
              <a:cs typeface="Sultan Adan Light" panose="00000400000000000000" pitchFamily="2" charset="-78"/>
              <a:sym typeface="Cooper BT Bold"/>
            </a:endParaRPr>
          </a:p>
          <a:p>
            <a:pPr algn="r" rtl="1">
              <a:lnSpc>
                <a:spcPct val="150000"/>
              </a:lnSpc>
            </a:pPr>
            <a:r>
              <a:rPr lang="fa-IR" sz="3200" b="1" dirty="0">
                <a:solidFill>
                  <a:srgbClr val="331C2C"/>
                </a:solidFill>
                <a:latin typeface="Cooper BT Bold"/>
                <a:ea typeface="Cooper BT Bold"/>
                <a:cs typeface="Sultan Adan" panose="00000400000000000000" pitchFamily="2" charset="-78"/>
                <a:sym typeface="Cooper BT Bold"/>
              </a:rPr>
              <a:t>تبلیغات آنلاین و آفلاین: </a:t>
            </a:r>
            <a:r>
              <a:rPr lang="fa-IR" sz="3200" b="1" dirty="0">
                <a:solidFill>
                  <a:srgbClr val="331C2C"/>
                </a:solidFill>
                <a:latin typeface="Cooper BT Bold"/>
                <a:ea typeface="Cooper BT Bold"/>
                <a:cs typeface="Sultan Adan Light" panose="00000400000000000000" pitchFamily="2" charset="-78"/>
                <a:sym typeface="Cooper BT Bold"/>
              </a:rPr>
              <a:t>کسب‌وکارهایی که مجوز ندارند، ممکن است نتوانند تبلیغات خود را در رسانه‌های رسمی یا شبکه‌های اجتماعی با اطمینان انجام دهند، چرا که مجوز یکی از پیش‌نیازهای قانونی برای تبلیغ است.</a:t>
            </a:r>
            <a:endParaRPr lang="en-US" sz="3200" b="1" dirty="0">
              <a:solidFill>
                <a:srgbClr val="331C2C"/>
              </a:solidFill>
              <a:latin typeface="Cooper BT Bold"/>
              <a:ea typeface="Cooper BT Bold"/>
              <a:cs typeface="Sultan Adan Light" panose="00000400000000000000" pitchFamily="2" charset="-78"/>
              <a:sym typeface="Cooper BT Bold"/>
            </a:endParaRPr>
          </a:p>
        </p:txBody>
      </p:sp>
      <p:sp>
        <p:nvSpPr>
          <p:cNvPr id="6" name="TextBox 6">
            <a:extLst>
              <a:ext uri="{FF2B5EF4-FFF2-40B4-BE49-F238E27FC236}">
                <a16:creationId xmlns:a16="http://schemas.microsoft.com/office/drawing/2014/main" id="{56017EC2-2235-7829-709D-7746EB680F67}"/>
              </a:ext>
            </a:extLst>
          </p:cNvPr>
          <p:cNvSpPr txBox="1"/>
          <p:nvPr/>
        </p:nvSpPr>
        <p:spPr>
          <a:xfrm>
            <a:off x="2411959" y="904875"/>
            <a:ext cx="13464081" cy="1196481"/>
          </a:xfrm>
          <a:prstGeom prst="rect">
            <a:avLst/>
          </a:prstGeom>
        </p:spPr>
        <p:txBody>
          <a:bodyPr lIns="0" tIns="0" rIns="0" bIns="0" rtlCol="0" anchor="t">
            <a:spAutoFit/>
          </a:bodyPr>
          <a:lstStyle/>
          <a:p>
            <a:pPr algn="ctr">
              <a:lnSpc>
                <a:spcPts val="9799"/>
              </a:lnSpc>
            </a:pPr>
            <a:r>
              <a:rPr lang="fa-IR" sz="6000" b="1" dirty="0">
                <a:solidFill>
                  <a:srgbClr val="331C2C"/>
                </a:solidFill>
                <a:latin typeface="Cooper BT Bold"/>
                <a:ea typeface="Cooper BT Bold"/>
                <a:cs typeface="Sultan Adan" panose="00000400000000000000" pitchFamily="2" charset="-78"/>
                <a:sym typeface="Cooper BT Bold"/>
              </a:rPr>
              <a:t>امکان انجام تبلیغات رسمی</a:t>
            </a:r>
            <a:endParaRPr lang="en-US" sz="6000" b="1" dirty="0">
              <a:solidFill>
                <a:srgbClr val="331C2C"/>
              </a:solidFill>
              <a:latin typeface="Cooper BT Bold"/>
              <a:ea typeface="Cooper BT Bold"/>
              <a:cs typeface="Sultan Adan" panose="00000400000000000000" pitchFamily="2" charset="-78"/>
              <a:sym typeface="Cooper BT Bold"/>
            </a:endParaRPr>
          </a:p>
        </p:txBody>
      </p:sp>
      <p:sp>
        <p:nvSpPr>
          <p:cNvPr id="14" name="Freeform 14">
            <a:extLst>
              <a:ext uri="{FF2B5EF4-FFF2-40B4-BE49-F238E27FC236}">
                <a16:creationId xmlns:a16="http://schemas.microsoft.com/office/drawing/2014/main" id="{DA2F9D41-A577-641E-2FF7-69ECE3DB4D8F}"/>
              </a:ext>
            </a:extLst>
          </p:cNvPr>
          <p:cNvSpPr/>
          <p:nvPr/>
        </p:nvSpPr>
        <p:spPr>
          <a:xfrm rot="10659771">
            <a:off x="16939064" y="7804610"/>
            <a:ext cx="3371126" cy="4478549"/>
          </a:xfrm>
          <a:custGeom>
            <a:avLst/>
            <a:gdLst/>
            <a:ahLst/>
            <a:cxnLst/>
            <a:rect l="l" t="t" r="r" b="b"/>
            <a:pathLst>
              <a:path w="3371126" h="4478549">
                <a:moveTo>
                  <a:pt x="0" y="0"/>
                </a:moveTo>
                <a:lnTo>
                  <a:pt x="3371126" y="0"/>
                </a:lnTo>
                <a:lnTo>
                  <a:pt x="3371126" y="4478549"/>
                </a:lnTo>
                <a:lnTo>
                  <a:pt x="0" y="447854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20" name="Freeform 20">
            <a:extLst>
              <a:ext uri="{FF2B5EF4-FFF2-40B4-BE49-F238E27FC236}">
                <a16:creationId xmlns:a16="http://schemas.microsoft.com/office/drawing/2014/main" id="{09218B81-15DB-59D5-8528-731171BED880}"/>
              </a:ext>
            </a:extLst>
          </p:cNvPr>
          <p:cNvSpPr/>
          <p:nvPr/>
        </p:nvSpPr>
        <p:spPr>
          <a:xfrm rot="-10690362">
            <a:off x="14516937" y="-1346836"/>
            <a:ext cx="4134546" cy="4890324"/>
          </a:xfrm>
          <a:custGeom>
            <a:avLst/>
            <a:gdLst/>
            <a:ahLst/>
            <a:cxnLst/>
            <a:rect l="l" t="t" r="r" b="b"/>
            <a:pathLst>
              <a:path w="4134546" h="4890324">
                <a:moveTo>
                  <a:pt x="0" y="0"/>
                </a:moveTo>
                <a:lnTo>
                  <a:pt x="4134546" y="0"/>
                </a:lnTo>
                <a:lnTo>
                  <a:pt x="4134546" y="4890323"/>
                </a:lnTo>
                <a:lnTo>
                  <a:pt x="0" y="48903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21" name="Freeform 21">
            <a:extLst>
              <a:ext uri="{FF2B5EF4-FFF2-40B4-BE49-F238E27FC236}">
                <a16:creationId xmlns:a16="http://schemas.microsoft.com/office/drawing/2014/main" id="{EDDCC69E-15EE-D3EC-12E3-FFBF9FF7B167}"/>
              </a:ext>
            </a:extLst>
          </p:cNvPr>
          <p:cNvSpPr/>
          <p:nvPr/>
        </p:nvSpPr>
        <p:spPr>
          <a:xfrm>
            <a:off x="-1889093" y="-1787536"/>
            <a:ext cx="3105152" cy="4125202"/>
          </a:xfrm>
          <a:custGeom>
            <a:avLst/>
            <a:gdLst/>
            <a:ahLst/>
            <a:cxnLst/>
            <a:rect l="l" t="t" r="r" b="b"/>
            <a:pathLst>
              <a:path w="3105152" h="4125202">
                <a:moveTo>
                  <a:pt x="0" y="0"/>
                </a:moveTo>
                <a:lnTo>
                  <a:pt x="3105152" y="0"/>
                </a:lnTo>
                <a:lnTo>
                  <a:pt x="3105152" y="4125202"/>
                </a:lnTo>
                <a:lnTo>
                  <a:pt x="0" y="412520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22" name="Freeform 22">
            <a:extLst>
              <a:ext uri="{FF2B5EF4-FFF2-40B4-BE49-F238E27FC236}">
                <a16:creationId xmlns:a16="http://schemas.microsoft.com/office/drawing/2014/main" id="{AF427413-9860-09A1-7B49-D6AFB76EA6C8}"/>
              </a:ext>
            </a:extLst>
          </p:cNvPr>
          <p:cNvSpPr/>
          <p:nvPr/>
        </p:nvSpPr>
        <p:spPr>
          <a:xfrm rot="665646">
            <a:off x="-607849" y="7151772"/>
            <a:ext cx="4135775" cy="4891777"/>
          </a:xfrm>
          <a:custGeom>
            <a:avLst/>
            <a:gdLst/>
            <a:ahLst/>
            <a:cxnLst/>
            <a:rect l="l" t="t" r="r" b="b"/>
            <a:pathLst>
              <a:path w="4135775" h="4891777">
                <a:moveTo>
                  <a:pt x="0" y="0"/>
                </a:moveTo>
                <a:lnTo>
                  <a:pt x="4135775" y="0"/>
                </a:lnTo>
                <a:lnTo>
                  <a:pt x="4135775" y="4891776"/>
                </a:lnTo>
                <a:lnTo>
                  <a:pt x="0" y="4891776"/>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Tree>
    <p:extLst>
      <p:ext uri="{BB962C8B-B14F-4D97-AF65-F5344CB8AC3E}">
        <p14:creationId xmlns:p14="http://schemas.microsoft.com/office/powerpoint/2010/main" val="3122480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DE0D1"/>
        </a:solidFill>
        <a:effectLst/>
      </p:bgPr>
    </p:bg>
    <p:spTree>
      <p:nvGrpSpPr>
        <p:cNvPr id="1" name="">
          <a:extLst>
            <a:ext uri="{FF2B5EF4-FFF2-40B4-BE49-F238E27FC236}">
              <a16:creationId xmlns:a16="http://schemas.microsoft.com/office/drawing/2014/main" id="{3376E51D-F59F-2E7A-9487-EC683EB3552B}"/>
            </a:ext>
          </a:extLst>
        </p:cNvPr>
        <p:cNvGrpSpPr/>
        <p:nvPr/>
      </p:nvGrpSpPr>
      <p:grpSpPr>
        <a:xfrm>
          <a:off x="0" y="0"/>
          <a:ext cx="0" cy="0"/>
          <a:chOff x="0" y="0"/>
          <a:chExt cx="0" cy="0"/>
        </a:xfrm>
      </p:grpSpPr>
      <p:sp>
        <p:nvSpPr>
          <p:cNvPr id="4" name="TextBox 4">
            <a:extLst>
              <a:ext uri="{FF2B5EF4-FFF2-40B4-BE49-F238E27FC236}">
                <a16:creationId xmlns:a16="http://schemas.microsoft.com/office/drawing/2014/main" id="{2FAD2E7A-E698-DF62-4092-0D6955C0ED00}"/>
              </a:ext>
            </a:extLst>
          </p:cNvPr>
          <p:cNvSpPr txBox="1"/>
          <p:nvPr/>
        </p:nvSpPr>
        <p:spPr>
          <a:xfrm>
            <a:off x="1460038" y="2810669"/>
            <a:ext cx="14847341" cy="6586418"/>
          </a:xfrm>
          <a:prstGeom prst="rect">
            <a:avLst/>
          </a:prstGeom>
        </p:spPr>
        <p:txBody>
          <a:bodyPr lIns="0" tIns="0" rIns="0" bIns="0" rtlCol="0" anchor="t">
            <a:spAutoFit/>
          </a:bodyPr>
          <a:lstStyle/>
          <a:p>
            <a:pPr algn="r" rtl="1">
              <a:lnSpc>
                <a:spcPct val="150000"/>
              </a:lnSpc>
            </a:pPr>
            <a:r>
              <a:rPr lang="fa-IR" sz="3200" b="1" dirty="0">
                <a:solidFill>
                  <a:srgbClr val="331C2C"/>
                </a:solidFill>
                <a:latin typeface="Cooper BT Bold"/>
                <a:ea typeface="Cooper BT Bold"/>
                <a:cs typeface="Sultan Adan Light" panose="00000400000000000000" pitchFamily="2" charset="-78"/>
                <a:sym typeface="Cooper BT Bold"/>
              </a:rPr>
              <a:t>فعالیت بدون مجوز می‌تواند به مشکلات حقوقی و جریمه‌های سنگین منجر شود. در صورتی که کسب‌وکار شما بدون مجوز فعالیت کند، ممکن است با تعلیق فعالیت یا پرداخت جریمه‌های مالی مواجه شوید. به‌ویژه برای کسب‌وکارهای اینترنتی، نداشتن مجوز می‌تواند مشکلات زیادی به‌وجود آورد.</a:t>
            </a:r>
          </a:p>
          <a:p>
            <a:pPr algn="r" rtl="1">
              <a:lnSpc>
                <a:spcPct val="150000"/>
              </a:lnSpc>
            </a:pPr>
            <a:endParaRPr lang="fa-IR" sz="3200" b="1" dirty="0">
              <a:solidFill>
                <a:srgbClr val="331C2C"/>
              </a:solidFill>
              <a:latin typeface="Cooper BT Bold"/>
              <a:ea typeface="Cooper BT Bold"/>
              <a:cs typeface="Sultan Adan Light" panose="00000400000000000000" pitchFamily="2" charset="-78"/>
              <a:sym typeface="Cooper BT Bold"/>
            </a:endParaRPr>
          </a:p>
          <a:p>
            <a:pPr marL="457200" indent="-457200" algn="r" rtl="1">
              <a:lnSpc>
                <a:spcPct val="150000"/>
              </a:lnSpc>
              <a:buFont typeface="Wingdings" panose="05000000000000000000" pitchFamily="2" charset="2"/>
              <a:buChar char="v"/>
            </a:pPr>
            <a:r>
              <a:rPr lang="fa-IR" sz="3200" b="1" dirty="0">
                <a:solidFill>
                  <a:srgbClr val="331C2C"/>
                </a:solidFill>
                <a:latin typeface="Cooper BT Bold"/>
                <a:ea typeface="Cooper BT Bold"/>
                <a:cs typeface="Sultan Adan" panose="00000400000000000000" pitchFamily="2" charset="-78"/>
                <a:sym typeface="Cooper BT Bold"/>
              </a:rPr>
              <a:t>جریمه‌های مالی: </a:t>
            </a:r>
            <a:r>
              <a:rPr lang="fa-IR" sz="3200" b="1" dirty="0">
                <a:solidFill>
                  <a:srgbClr val="331C2C"/>
                </a:solidFill>
                <a:latin typeface="Cooper BT Bold"/>
                <a:ea typeface="Cooper BT Bold"/>
                <a:cs typeface="Sultan Adan Light" panose="00000400000000000000" pitchFamily="2" charset="-78"/>
                <a:sym typeface="Cooper BT Bold"/>
              </a:rPr>
              <a:t>کسب‌وکارهای بدون مجوز ممکن است با جریمه‌های مالی سنگین یا حتی تعلیق فعالیت مواجه شوند.</a:t>
            </a:r>
          </a:p>
          <a:p>
            <a:pPr marL="457200" indent="-457200" algn="r" rtl="1">
              <a:lnSpc>
                <a:spcPct val="150000"/>
              </a:lnSpc>
              <a:buFont typeface="Wingdings" panose="05000000000000000000" pitchFamily="2" charset="2"/>
              <a:buChar char="v"/>
            </a:pPr>
            <a:r>
              <a:rPr lang="fa-IR" sz="3200" b="1" dirty="0">
                <a:solidFill>
                  <a:srgbClr val="331C2C"/>
                </a:solidFill>
                <a:latin typeface="Cooper BT Bold"/>
                <a:ea typeface="Cooper BT Bold"/>
                <a:cs typeface="Sultan Adan" panose="00000400000000000000" pitchFamily="2" charset="-78"/>
                <a:sym typeface="Cooper BT Bold"/>
              </a:rPr>
              <a:t>پاسخگویی قانونی: </a:t>
            </a:r>
            <a:r>
              <a:rPr lang="fa-IR" sz="3200" b="1" dirty="0">
                <a:solidFill>
                  <a:srgbClr val="331C2C"/>
                </a:solidFill>
                <a:latin typeface="Cooper BT Bold"/>
                <a:ea typeface="Cooper BT Bold"/>
                <a:cs typeface="Sultan Adan Light" panose="00000400000000000000" pitchFamily="2" charset="-78"/>
                <a:sym typeface="Cooper BT Bold"/>
              </a:rPr>
              <a:t>در صورت بروز هرگونه مشکل یا شکایت از طرف مشتریان یا رقبا، کسب‌وکارهایی که مجوز ندارند نمی‌توانند از حمایت‌های قانونی استفاده کنند.</a:t>
            </a:r>
            <a:endParaRPr lang="en-US" sz="3200" b="1" dirty="0">
              <a:solidFill>
                <a:srgbClr val="331C2C"/>
              </a:solidFill>
              <a:latin typeface="Cooper BT Bold"/>
              <a:ea typeface="Cooper BT Bold"/>
              <a:cs typeface="Sultan Adan Light" panose="00000400000000000000" pitchFamily="2" charset="-78"/>
              <a:sym typeface="Cooper BT Bold"/>
            </a:endParaRPr>
          </a:p>
        </p:txBody>
      </p:sp>
      <p:sp>
        <p:nvSpPr>
          <p:cNvPr id="6" name="TextBox 6">
            <a:extLst>
              <a:ext uri="{FF2B5EF4-FFF2-40B4-BE49-F238E27FC236}">
                <a16:creationId xmlns:a16="http://schemas.microsoft.com/office/drawing/2014/main" id="{7DECD81C-6D2D-FFBB-AB8A-A55895E4657F}"/>
              </a:ext>
            </a:extLst>
          </p:cNvPr>
          <p:cNvSpPr txBox="1"/>
          <p:nvPr/>
        </p:nvSpPr>
        <p:spPr>
          <a:xfrm>
            <a:off x="2411959" y="904875"/>
            <a:ext cx="13464081" cy="1196481"/>
          </a:xfrm>
          <a:prstGeom prst="rect">
            <a:avLst/>
          </a:prstGeom>
        </p:spPr>
        <p:txBody>
          <a:bodyPr lIns="0" tIns="0" rIns="0" bIns="0" rtlCol="0" anchor="t">
            <a:spAutoFit/>
          </a:bodyPr>
          <a:lstStyle/>
          <a:p>
            <a:pPr algn="ctr">
              <a:lnSpc>
                <a:spcPts val="9799"/>
              </a:lnSpc>
            </a:pPr>
            <a:r>
              <a:rPr lang="fa-IR" sz="6000" b="1" dirty="0">
                <a:solidFill>
                  <a:srgbClr val="331C2C"/>
                </a:solidFill>
                <a:latin typeface="Cooper BT Bold"/>
                <a:ea typeface="Cooper BT Bold"/>
                <a:cs typeface="Sultan Adan" panose="00000400000000000000" pitchFamily="2" charset="-78"/>
                <a:sym typeface="Cooper BT Bold"/>
              </a:rPr>
              <a:t>جلوگیری از جریمه‌ها و مشکلات حقوقی</a:t>
            </a:r>
            <a:endParaRPr lang="en-US" sz="6000" b="1" dirty="0">
              <a:solidFill>
                <a:srgbClr val="331C2C"/>
              </a:solidFill>
              <a:latin typeface="Cooper BT Bold"/>
              <a:ea typeface="Cooper BT Bold"/>
              <a:cs typeface="Sultan Adan" panose="00000400000000000000" pitchFamily="2" charset="-78"/>
              <a:sym typeface="Cooper BT Bold"/>
            </a:endParaRPr>
          </a:p>
        </p:txBody>
      </p:sp>
      <p:sp>
        <p:nvSpPr>
          <p:cNvPr id="14" name="Freeform 14">
            <a:extLst>
              <a:ext uri="{FF2B5EF4-FFF2-40B4-BE49-F238E27FC236}">
                <a16:creationId xmlns:a16="http://schemas.microsoft.com/office/drawing/2014/main" id="{2B0B6ED1-04D9-0ED3-089D-0D2F775FB922}"/>
              </a:ext>
            </a:extLst>
          </p:cNvPr>
          <p:cNvSpPr/>
          <p:nvPr/>
        </p:nvSpPr>
        <p:spPr>
          <a:xfrm rot="10659771">
            <a:off x="16939064" y="7804610"/>
            <a:ext cx="3371126" cy="4478549"/>
          </a:xfrm>
          <a:custGeom>
            <a:avLst/>
            <a:gdLst/>
            <a:ahLst/>
            <a:cxnLst/>
            <a:rect l="l" t="t" r="r" b="b"/>
            <a:pathLst>
              <a:path w="3371126" h="4478549">
                <a:moveTo>
                  <a:pt x="0" y="0"/>
                </a:moveTo>
                <a:lnTo>
                  <a:pt x="3371126" y="0"/>
                </a:lnTo>
                <a:lnTo>
                  <a:pt x="3371126" y="4478549"/>
                </a:lnTo>
                <a:lnTo>
                  <a:pt x="0" y="447854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20" name="Freeform 20">
            <a:extLst>
              <a:ext uri="{FF2B5EF4-FFF2-40B4-BE49-F238E27FC236}">
                <a16:creationId xmlns:a16="http://schemas.microsoft.com/office/drawing/2014/main" id="{1D26841B-EEDA-0380-44F9-34EF1C67E4DA}"/>
              </a:ext>
            </a:extLst>
          </p:cNvPr>
          <p:cNvSpPr/>
          <p:nvPr/>
        </p:nvSpPr>
        <p:spPr>
          <a:xfrm rot="-10690362">
            <a:off x="14516937" y="-1346836"/>
            <a:ext cx="4134546" cy="4890324"/>
          </a:xfrm>
          <a:custGeom>
            <a:avLst/>
            <a:gdLst/>
            <a:ahLst/>
            <a:cxnLst/>
            <a:rect l="l" t="t" r="r" b="b"/>
            <a:pathLst>
              <a:path w="4134546" h="4890324">
                <a:moveTo>
                  <a:pt x="0" y="0"/>
                </a:moveTo>
                <a:lnTo>
                  <a:pt x="4134546" y="0"/>
                </a:lnTo>
                <a:lnTo>
                  <a:pt x="4134546" y="4890323"/>
                </a:lnTo>
                <a:lnTo>
                  <a:pt x="0" y="48903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21" name="Freeform 21">
            <a:extLst>
              <a:ext uri="{FF2B5EF4-FFF2-40B4-BE49-F238E27FC236}">
                <a16:creationId xmlns:a16="http://schemas.microsoft.com/office/drawing/2014/main" id="{0E7192B9-1F74-3EED-3422-612324A0F11E}"/>
              </a:ext>
            </a:extLst>
          </p:cNvPr>
          <p:cNvSpPr/>
          <p:nvPr/>
        </p:nvSpPr>
        <p:spPr>
          <a:xfrm>
            <a:off x="-1889093" y="-1787536"/>
            <a:ext cx="3105152" cy="4125202"/>
          </a:xfrm>
          <a:custGeom>
            <a:avLst/>
            <a:gdLst/>
            <a:ahLst/>
            <a:cxnLst/>
            <a:rect l="l" t="t" r="r" b="b"/>
            <a:pathLst>
              <a:path w="3105152" h="4125202">
                <a:moveTo>
                  <a:pt x="0" y="0"/>
                </a:moveTo>
                <a:lnTo>
                  <a:pt x="3105152" y="0"/>
                </a:lnTo>
                <a:lnTo>
                  <a:pt x="3105152" y="4125202"/>
                </a:lnTo>
                <a:lnTo>
                  <a:pt x="0" y="412520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22" name="Freeform 22">
            <a:extLst>
              <a:ext uri="{FF2B5EF4-FFF2-40B4-BE49-F238E27FC236}">
                <a16:creationId xmlns:a16="http://schemas.microsoft.com/office/drawing/2014/main" id="{D386C597-37D4-7265-1DB9-0A5E40533331}"/>
              </a:ext>
            </a:extLst>
          </p:cNvPr>
          <p:cNvSpPr/>
          <p:nvPr/>
        </p:nvSpPr>
        <p:spPr>
          <a:xfrm rot="665646">
            <a:off x="-607849" y="7151772"/>
            <a:ext cx="4135775" cy="4891777"/>
          </a:xfrm>
          <a:custGeom>
            <a:avLst/>
            <a:gdLst/>
            <a:ahLst/>
            <a:cxnLst/>
            <a:rect l="l" t="t" r="r" b="b"/>
            <a:pathLst>
              <a:path w="4135775" h="4891777">
                <a:moveTo>
                  <a:pt x="0" y="0"/>
                </a:moveTo>
                <a:lnTo>
                  <a:pt x="4135775" y="0"/>
                </a:lnTo>
                <a:lnTo>
                  <a:pt x="4135775" y="4891776"/>
                </a:lnTo>
                <a:lnTo>
                  <a:pt x="0" y="4891776"/>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Tree>
    <p:extLst>
      <p:ext uri="{BB962C8B-B14F-4D97-AF65-F5344CB8AC3E}">
        <p14:creationId xmlns:p14="http://schemas.microsoft.com/office/powerpoint/2010/main" val="4117544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DE0D1"/>
        </a:solidFill>
        <a:effectLst/>
      </p:bgPr>
    </p:bg>
    <p:spTree>
      <p:nvGrpSpPr>
        <p:cNvPr id="1" name=""/>
        <p:cNvGrpSpPr/>
        <p:nvPr/>
      </p:nvGrpSpPr>
      <p:grpSpPr>
        <a:xfrm>
          <a:off x="0" y="0"/>
          <a:ext cx="0" cy="0"/>
          <a:chOff x="0" y="0"/>
          <a:chExt cx="0" cy="0"/>
        </a:xfrm>
      </p:grpSpPr>
      <p:sp>
        <p:nvSpPr>
          <p:cNvPr id="4" name="TextBox 4"/>
          <p:cNvSpPr txBox="1"/>
          <p:nvPr/>
        </p:nvSpPr>
        <p:spPr>
          <a:xfrm>
            <a:off x="2775411" y="3912064"/>
            <a:ext cx="12737178" cy="2333972"/>
          </a:xfrm>
          <a:prstGeom prst="rect">
            <a:avLst/>
          </a:prstGeom>
        </p:spPr>
        <p:txBody>
          <a:bodyPr lIns="0" tIns="0" rIns="0" bIns="0" rtlCol="0" anchor="t">
            <a:spAutoFit/>
          </a:bodyPr>
          <a:lstStyle/>
          <a:p>
            <a:pPr algn="ctr">
              <a:lnSpc>
                <a:spcPts val="18183"/>
              </a:lnSpc>
            </a:pPr>
            <a:r>
              <a:rPr lang="fa-IR" sz="12987" b="1" dirty="0">
                <a:solidFill>
                  <a:srgbClr val="331C2C"/>
                </a:solidFill>
                <a:latin typeface="Cooper BT Bold"/>
                <a:ea typeface="Cooper BT Bold"/>
                <a:cs typeface="Sultan Adan" panose="00000400000000000000" pitchFamily="2" charset="-78"/>
                <a:sym typeface="Cooper BT Bold"/>
              </a:rPr>
              <a:t>با تشکر از شما</a:t>
            </a:r>
            <a:endParaRPr lang="en-US" sz="12987" b="1" dirty="0">
              <a:solidFill>
                <a:srgbClr val="331C2C"/>
              </a:solidFill>
              <a:latin typeface="Cooper BT Bold"/>
              <a:ea typeface="Cooper BT Bold"/>
              <a:cs typeface="Sultan Adan" panose="00000400000000000000" pitchFamily="2" charset="-78"/>
              <a:sym typeface="Cooper BT Bold"/>
            </a:endParaRPr>
          </a:p>
        </p:txBody>
      </p:sp>
      <p:sp>
        <p:nvSpPr>
          <p:cNvPr id="5" name="Freeform 5"/>
          <p:cNvSpPr/>
          <p:nvPr/>
        </p:nvSpPr>
        <p:spPr>
          <a:xfrm rot="-10690362">
            <a:off x="12526631" y="-2276459"/>
            <a:ext cx="6088034" cy="7200900"/>
          </a:xfrm>
          <a:custGeom>
            <a:avLst/>
            <a:gdLst/>
            <a:ahLst/>
            <a:cxnLst/>
            <a:rect l="l" t="t" r="r" b="b"/>
            <a:pathLst>
              <a:path w="6088034" h="7200900">
                <a:moveTo>
                  <a:pt x="0" y="0"/>
                </a:moveTo>
                <a:lnTo>
                  <a:pt x="6088034" y="0"/>
                </a:lnTo>
                <a:lnTo>
                  <a:pt x="6088034" y="7200900"/>
                </a:lnTo>
                <a:lnTo>
                  <a:pt x="0" y="72009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6" name="Freeform 6"/>
          <p:cNvSpPr/>
          <p:nvPr/>
        </p:nvSpPr>
        <p:spPr>
          <a:xfrm rot="746247">
            <a:off x="-1156514" y="5381726"/>
            <a:ext cx="6088034" cy="7200900"/>
          </a:xfrm>
          <a:custGeom>
            <a:avLst/>
            <a:gdLst/>
            <a:ahLst/>
            <a:cxnLst/>
            <a:rect l="l" t="t" r="r" b="b"/>
            <a:pathLst>
              <a:path w="6088034" h="7200900">
                <a:moveTo>
                  <a:pt x="0" y="0"/>
                </a:moveTo>
                <a:lnTo>
                  <a:pt x="6088034" y="0"/>
                </a:lnTo>
                <a:lnTo>
                  <a:pt x="6088034" y="7200900"/>
                </a:lnTo>
                <a:lnTo>
                  <a:pt x="0" y="72009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7" name="Freeform 7"/>
          <p:cNvSpPr/>
          <p:nvPr/>
        </p:nvSpPr>
        <p:spPr>
          <a:xfrm>
            <a:off x="-1889093" y="-2025661"/>
            <a:ext cx="4010284" cy="5327672"/>
          </a:xfrm>
          <a:custGeom>
            <a:avLst/>
            <a:gdLst/>
            <a:ahLst/>
            <a:cxnLst/>
            <a:rect l="l" t="t" r="r" b="b"/>
            <a:pathLst>
              <a:path w="4010284" h="5327672">
                <a:moveTo>
                  <a:pt x="0" y="0"/>
                </a:moveTo>
                <a:lnTo>
                  <a:pt x="4010284" y="0"/>
                </a:lnTo>
                <a:lnTo>
                  <a:pt x="4010284" y="5327672"/>
                </a:lnTo>
                <a:lnTo>
                  <a:pt x="0" y="532767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8" name="Freeform 8"/>
          <p:cNvSpPr/>
          <p:nvPr/>
        </p:nvSpPr>
        <p:spPr>
          <a:xfrm rot="10659771">
            <a:off x="16282858" y="6968873"/>
            <a:ext cx="4010284" cy="5327672"/>
          </a:xfrm>
          <a:custGeom>
            <a:avLst/>
            <a:gdLst/>
            <a:ahLst/>
            <a:cxnLst/>
            <a:rect l="l" t="t" r="r" b="b"/>
            <a:pathLst>
              <a:path w="4010284" h="5327672">
                <a:moveTo>
                  <a:pt x="0" y="0"/>
                </a:moveTo>
                <a:lnTo>
                  <a:pt x="4010284" y="0"/>
                </a:lnTo>
                <a:lnTo>
                  <a:pt x="4010284" y="5327672"/>
                </a:lnTo>
                <a:lnTo>
                  <a:pt x="0" y="532767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586</Words>
  <Application>Microsoft Office PowerPoint</Application>
  <PresentationFormat>Custom</PresentationFormat>
  <Paragraphs>33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Wingdings</vt:lpstr>
      <vt:lpstr>Cooper BT Bold</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M.Parsamajd</dc:creator>
  <cp:lastModifiedBy>M.Parsamajd</cp:lastModifiedBy>
  <cp:revision>7</cp:revision>
  <dcterms:created xsi:type="dcterms:W3CDTF">2006-08-16T00:00:00Z</dcterms:created>
  <dcterms:modified xsi:type="dcterms:W3CDTF">2024-12-25T10:37:18Z</dcterms:modified>
  <dc:identifier>DAGaStDMsnE</dc:identifier>
</cp:coreProperties>
</file>